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91" r:id="rId3"/>
    <p:sldId id="324" r:id="rId4"/>
    <p:sldId id="257" r:id="rId5"/>
    <p:sldId id="506" r:id="rId6"/>
    <p:sldId id="507" r:id="rId7"/>
    <p:sldId id="508" r:id="rId8"/>
    <p:sldId id="509" r:id="rId9"/>
    <p:sldId id="510" r:id="rId10"/>
    <p:sldId id="514" r:id="rId11"/>
    <p:sldId id="515" r:id="rId12"/>
    <p:sldId id="525" r:id="rId13"/>
    <p:sldId id="526" r:id="rId14"/>
    <p:sldId id="516" r:id="rId15"/>
    <p:sldId id="517" r:id="rId16"/>
    <p:sldId id="518" r:id="rId17"/>
    <p:sldId id="523" r:id="rId18"/>
    <p:sldId id="521" r:id="rId19"/>
    <p:sldId id="522" r:id="rId20"/>
    <p:sldId id="524" r:id="rId21"/>
    <p:sldId id="511" r:id="rId22"/>
    <p:sldId id="512" r:id="rId23"/>
    <p:sldId id="513" r:id="rId24"/>
    <p:sldId id="259" r:id="rId25"/>
    <p:sldId id="379" r:id="rId26"/>
    <p:sldId id="327" r:id="rId27"/>
    <p:sldId id="285" r:id="rId28"/>
    <p:sldId id="328" r:id="rId29"/>
    <p:sldId id="286" r:id="rId30"/>
    <p:sldId id="318" r:id="rId31"/>
    <p:sldId id="265" r:id="rId32"/>
    <p:sldId id="329" r:id="rId33"/>
    <p:sldId id="330" r:id="rId34"/>
    <p:sldId id="332" r:id="rId35"/>
    <p:sldId id="331" r:id="rId36"/>
    <p:sldId id="311" r:id="rId37"/>
    <p:sldId id="313" r:id="rId38"/>
    <p:sldId id="334" r:id="rId39"/>
    <p:sldId id="335" r:id="rId40"/>
    <p:sldId id="336" r:id="rId41"/>
    <p:sldId id="306" r:id="rId42"/>
    <p:sldId id="309" r:id="rId43"/>
    <p:sldId id="319" r:id="rId44"/>
    <p:sldId id="320" r:id="rId45"/>
    <p:sldId id="275" r:id="rId46"/>
    <p:sldId id="289" r:id="rId47"/>
    <p:sldId id="424" r:id="rId48"/>
    <p:sldId id="425" r:id="rId49"/>
    <p:sldId id="426" r:id="rId50"/>
    <p:sldId id="380" r:id="rId51"/>
    <p:sldId id="378" r:id="rId52"/>
    <p:sldId id="372" r:id="rId53"/>
    <p:sldId id="373" r:id="rId54"/>
    <p:sldId id="374" r:id="rId55"/>
    <p:sldId id="375" r:id="rId56"/>
    <p:sldId id="376" r:id="rId57"/>
  </p:sldIdLst>
  <p:sldSz cx="12192000" cy="6858000"/>
  <p:notesSz cx="6858000" cy="9144000"/>
  <p:custDataLst>
    <p:tags r:id="rId61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2" userDrawn="1">
          <p15:clr>
            <a:srgbClr val="A4A3A4"/>
          </p15:clr>
        </p15:guide>
        <p15:guide id="2" pos="386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FF"/>
    <a:srgbClr val="0000FF"/>
    <a:srgbClr val="0066FF"/>
    <a:srgbClr val="FFCC66"/>
    <a:srgbClr val="FFFFCC"/>
    <a:srgbClr val="FDE4CF"/>
    <a:srgbClr val="F8FCE0"/>
    <a:srgbClr val="D2FEEC"/>
    <a:srgbClr val="9933FF"/>
    <a:srgbClr val="C2D9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66" autoAdjust="0"/>
    <p:restoredTop sz="94683" autoAdjust="0"/>
  </p:normalViewPr>
  <p:slideViewPr>
    <p:cSldViewPr showGuides="1">
      <p:cViewPr varScale="1">
        <p:scale>
          <a:sx n="77" d="100"/>
          <a:sy n="77" d="100"/>
        </p:scale>
        <p:origin x="96" y="342"/>
      </p:cViewPr>
      <p:guideLst>
        <p:guide orient="horz" pos="2132"/>
        <p:guide pos="386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1" Type="http://schemas.openxmlformats.org/officeDocument/2006/relationships/tags" Target="tags/tag36.xml"/><Relationship Id="rId60" Type="http://schemas.openxmlformats.org/officeDocument/2006/relationships/tableStyles" Target="tableStyles.xml"/><Relationship Id="rId6" Type="http://schemas.openxmlformats.org/officeDocument/2006/relationships/slide" Target="slides/slide4.xml"/><Relationship Id="rId59" Type="http://schemas.openxmlformats.org/officeDocument/2006/relationships/viewProps" Target="viewProps.xml"/><Relationship Id="rId58" Type="http://schemas.openxmlformats.org/officeDocument/2006/relationships/presProps" Target="presProps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772710-10DE-4DFF-9DA6-992994851B6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1DF308-CF03-421B-9B4E-5D8F151FF0B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A8CCC0-D986-4112-81D4-1FD3E777296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0EF9FE-43B4-4AD5-81C8-3479536322F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F599F8-DC12-4B1E-BB12-8663BA06567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DDAC06-4092-4A5E-9EF5-708A0918462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557C8F-6D61-454A-BA6C-94536A34D18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52FD31-0470-4E63-8895-F65D63BCC5D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C7516C-E62C-48BB-9E9D-15909BCB923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28EAE6-94C5-48DE-8091-CBB5FE40096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AAC6B5-9295-42BA-8FCA-D865A406F56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latin typeface="Arial" panose="020B0604020202020204" pitchFamily="34" charset="0"/>
              </a:defRPr>
            </a:lvl1pPr>
          </a:lstStyle>
          <a:p>
            <a:fld id="{E56983F2-6342-40AB-A379-0402575D7848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1.xml"/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2.xml"/><Relationship Id="rId1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tags" Target="../tags/tag23.xml"/><Relationship Id="rId1" Type="http://schemas.openxmlformats.org/officeDocument/2006/relationships/image" Target="../media/image8.jpe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tags" Target="../tags/tag28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1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1" Type="http://schemas.openxmlformats.org/officeDocument/2006/relationships/image" Target="../media/image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1" Type="http://schemas.openxmlformats.org/officeDocument/2006/relationships/image" Target="../media/image5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5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2.xml"/><Relationship Id="rId2" Type="http://schemas.openxmlformats.org/officeDocument/2006/relationships/image" Target="../media/image27.png"/><Relationship Id="rId1" Type="http://schemas.openxmlformats.org/officeDocument/2006/relationships/image" Target="../media/image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1" Type="http://schemas.openxmlformats.org/officeDocument/2006/relationships/image" Target="../media/image13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3.xml"/><Relationship Id="rId1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1" Type="http://schemas.openxmlformats.org/officeDocument/2006/relationships/image" Target="../media/image28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1" Type="http://schemas.openxmlformats.org/officeDocument/2006/relationships/image" Target="../media/image30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1" Type="http://schemas.openxmlformats.org/officeDocument/2006/relationships/image" Target="../media/image8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image" Target="../media/image8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1" Type="http://schemas.openxmlformats.org/officeDocument/2006/relationships/image" Target="../media/image35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image" Target="../media/image38.jpe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38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image" Target="../media/image38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image" Target="../media/image38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image" Target="../media/image3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tags" Target="../tags/tag1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tags" Target="../tags/tag17.xml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9.xml"/><Relationship Id="rId10" Type="http://schemas.openxmlformats.org/officeDocument/2006/relationships/tags" Target="../tags/tag18.xml"/><Relationship Id="rId1" Type="http://schemas.openxmlformats.org/officeDocument/2006/relationships/tags" Target="../tags/tag10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0.xml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WordArt 3"/>
          <p:cNvSpPr>
            <a:spLocks noChangeArrowheads="1" noChangeShapeType="1" noTextEdit="1"/>
          </p:cNvSpPr>
          <p:nvPr/>
        </p:nvSpPr>
        <p:spPr bwMode="auto">
          <a:xfrm>
            <a:off x="8904312" y="836712"/>
            <a:ext cx="2520950" cy="93662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numCol="1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b="1" kern="10" dirty="0">
                <a:ln w="9525">
                  <a:solidFill>
                    <a:srgbClr val="000000"/>
                  </a:solidFill>
                  <a:round/>
                </a:ln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2</a:t>
            </a:r>
            <a:endParaRPr lang="zh-CN" altLang="en-US" sz="3600" b="1" kern="10" dirty="0">
              <a:ln w="9525">
                <a:solidFill>
                  <a:srgbClr val="000000"/>
                </a:solidFill>
                <a:round/>
              </a:ln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14" name="Group 26"/>
          <p:cNvGraphicFramePr>
            <a:graphicFrameLocks noGrp="1"/>
          </p:cNvGraphicFramePr>
          <p:nvPr/>
        </p:nvGraphicFramePr>
        <p:xfrm>
          <a:off x="1272099" y="1124868"/>
          <a:ext cx="9073702" cy="3816523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1606550"/>
                <a:gridCol w="5234904"/>
                <a:gridCol w="2232248"/>
              </a:tblGrid>
              <a:tr h="7953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Activities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How often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</a:tr>
              <a:tr h="302118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Bad habits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</a:tr>
            </a:tbl>
          </a:graphicData>
        </a:graphic>
      </p:graphicFrame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8599998" y="1877457"/>
            <a:ext cx="2663825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b="1" dirty="0">
                <a:solidFill>
                  <a:srgbClr val="FF0000"/>
                </a:solidFill>
              </a:rPr>
              <a:t>always</a:t>
            </a:r>
            <a:endParaRPr kumimoji="1"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3" name="Text Box 9"/>
          <p:cNvSpPr txBox="1">
            <a:spLocks noChangeArrowheads="1"/>
          </p:cNvSpPr>
          <p:nvPr/>
        </p:nvSpPr>
        <p:spPr bwMode="auto">
          <a:xfrm>
            <a:off x="8731197" y="3053877"/>
            <a:ext cx="158432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often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8140987" y="2457196"/>
            <a:ext cx="230301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twice a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day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8140987" y="3657559"/>
            <a:ext cx="266382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hardly ever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8599998" y="4247239"/>
            <a:ext cx="1873250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never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181350" y="1917065"/>
            <a:ext cx="4891405" cy="30441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b="1" dirty="0" smtClean="0">
                <a:ln>
                  <a:noFill/>
                </a:ln>
                <a:effectLst/>
                <a:cs typeface="Times New Roman" panose="02020603050405020304" pitchFamily="18" charset="0"/>
                <a:sym typeface="+mn-ea"/>
              </a:rPr>
              <a:t>Watch TV for over 2 hours</a:t>
            </a:r>
            <a:endParaRPr kumimoji="0" lang="en-US" altLang="zh-CN" sz="3200" b="1" u="none" strike="noStrike" cap="none" normalizeH="0" baseline="0" dirty="0" smtClean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b="1" dirty="0" smtClean="0">
                <a:ln>
                  <a:noFill/>
                </a:ln>
                <a:effectLst/>
                <a:cs typeface="Times New Roman" panose="02020603050405020304" pitchFamily="18" charset="0"/>
                <a:sym typeface="+mn-ea"/>
              </a:rPr>
              <a:t>Use the Internet</a:t>
            </a:r>
            <a:endParaRPr kumimoji="0" lang="en-US" altLang="zh-CN" sz="3200" b="1" u="none" strike="noStrike" cap="none" normalizeH="0" baseline="0" dirty="0" smtClean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b="1" dirty="0" smtClean="0">
                <a:ln>
                  <a:noFill/>
                </a:ln>
                <a:effectLst/>
                <a:cs typeface="Times New Roman" panose="02020603050405020304" pitchFamily="18" charset="0"/>
                <a:sym typeface="+mn-ea"/>
              </a:rPr>
              <a:t>Eat hamburgers</a:t>
            </a:r>
            <a:endParaRPr kumimoji="0" lang="en-US" altLang="zh-CN" sz="3200" b="1" u="none" strike="noStrike" cap="none" normalizeH="0" baseline="0" dirty="0" smtClean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b="1" dirty="0" smtClean="0">
                <a:ln>
                  <a:noFill/>
                </a:ln>
                <a:effectLst/>
                <a:cs typeface="Times New Roman" panose="02020603050405020304" pitchFamily="18" charset="0"/>
                <a:sym typeface="+mn-ea"/>
              </a:rPr>
              <a:t>Help with housework</a:t>
            </a:r>
            <a:endParaRPr kumimoji="0" lang="en-US" altLang="zh-CN" sz="3200" b="1" u="none" strike="noStrike" cap="none" normalizeH="0" baseline="0" dirty="0" smtClean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b="1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  <a:sym typeface="+mn-ea"/>
              </a:rPr>
              <a:t>See/Go to the dentist</a:t>
            </a:r>
            <a:endParaRPr lang="en-US" altLang="zh-CN" b="1" dirty="0" smtClean="0">
              <a:ln>
                <a:noFill/>
              </a:ln>
              <a:solidFill>
                <a:schemeClr val="tx1"/>
              </a:solidFill>
              <a:effectLst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71905" y="188595"/>
            <a:ext cx="609600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 dirty="0">
                <a:solidFill>
                  <a:srgbClr val="CC00FF"/>
                </a:solidFill>
                <a:cs typeface="Times New Roman" panose="02020603050405020304" pitchFamily="18" charset="0"/>
                <a:sym typeface="+mn-ea"/>
              </a:rPr>
              <a:t>介绍“我”的坏习惯</a:t>
            </a:r>
            <a:endParaRPr lang="zh-CN" altLang="en-US" sz="2800" b="1" dirty="0">
              <a:solidFill>
                <a:srgbClr val="CC00FF"/>
              </a:solidFill>
              <a:cs typeface="Times New Roman" panose="02020603050405020304" pitchFamily="18" charset="0"/>
              <a:sym typeface="+mn-ea"/>
            </a:endParaRPr>
          </a:p>
          <a:p>
            <a:r>
              <a:rPr lang="en-US" altLang="zh-CN" sz="2800" b="1" dirty="0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However</a:t>
            </a:r>
            <a:r>
              <a:rPr lang="en-US" altLang="zh-CN" sz="2800" b="1" dirty="0">
                <a:cs typeface="Times New Roman" panose="02020603050405020304" pitchFamily="18" charset="0"/>
                <a:sym typeface="+mn-ea"/>
              </a:rPr>
              <a:t>, I have some bad habits, too.</a:t>
            </a:r>
            <a:endParaRPr lang="zh-CN" altLang="en-US" sz="2800" b="1" dirty="0">
              <a:solidFill>
                <a:srgbClr val="CC00FF"/>
              </a:solidFill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1905" y="4927600"/>
            <a:ext cx="9907270" cy="15125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266700" algn="l" eaLnBrk="0" hangingPunct="0">
              <a:lnSpc>
                <a:spcPct val="110000"/>
              </a:lnSpc>
            </a:pPr>
            <a:r>
              <a:rPr lang="zh-CN" altLang="en-US" sz="2800" b="1" dirty="0">
                <a:solidFill>
                  <a:srgbClr val="CC00FF"/>
                </a:solidFill>
                <a:cs typeface="Times New Roman" panose="02020603050405020304" pitchFamily="18" charset="0"/>
                <a:sym typeface="+mn-ea"/>
              </a:rPr>
              <a:t>结尾</a:t>
            </a:r>
            <a:endParaRPr lang="zh-CN" altLang="en-US" sz="2800" b="1" dirty="0">
              <a:solidFill>
                <a:srgbClr val="CC00FF"/>
              </a:solidFill>
              <a:cs typeface="Times New Roman" panose="02020603050405020304" pitchFamily="18" charset="0"/>
            </a:endParaRPr>
          </a:p>
          <a:p>
            <a:pPr algn="l" eaLnBrk="0" hangingPunct="0">
              <a:lnSpc>
                <a:spcPct val="110000"/>
              </a:lnSpc>
            </a:pPr>
            <a:r>
              <a:rPr lang="en-US" altLang="zh-CN" sz="2800" b="1" dirty="0" smtClean="0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Old </a:t>
            </a:r>
            <a:r>
              <a:rPr lang="en-US" altLang="zh-CN" sz="2800" b="1" dirty="0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habits die hard, </a:t>
            </a:r>
            <a:r>
              <a:rPr lang="en-US" sz="2800" b="1" dirty="0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so start changing</a:t>
            </a:r>
            <a:r>
              <a:rPr lang="en-US" altLang="zh-CN" sz="2800" b="1" dirty="0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2800" b="1" dirty="0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改变</a:t>
            </a:r>
            <a:r>
              <a:rPr lang="en-US" altLang="zh-CN" sz="2800" b="1" dirty="0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)</a:t>
            </a:r>
            <a:r>
              <a:rPr lang="en-US" sz="2800" b="1" dirty="0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 before it’s too late</a:t>
            </a:r>
            <a:r>
              <a:rPr lang="en-US" altLang="zh-CN" sz="2800" b="1" dirty="0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. </a:t>
            </a:r>
            <a:r>
              <a:rPr lang="en-US" altLang="zh-CN" sz="2800" b="1" dirty="0">
                <a:cs typeface="Times New Roman" panose="02020603050405020304" pitchFamily="18" charset="0"/>
                <a:sym typeface="+mn-ea"/>
              </a:rPr>
              <a:t>As for(</a:t>
            </a:r>
            <a:r>
              <a:rPr lang="zh-CN" altLang="en-US" sz="2800" b="1" dirty="0">
                <a:cs typeface="Times New Roman" panose="02020603050405020304" pitchFamily="18" charset="0"/>
                <a:sym typeface="+mn-ea"/>
              </a:rPr>
              <a:t>至于</a:t>
            </a:r>
            <a:r>
              <a:rPr lang="en-US" altLang="zh-CN" sz="2800" b="1" dirty="0">
                <a:cs typeface="Times New Roman" panose="02020603050405020304" pitchFamily="18" charset="0"/>
                <a:sym typeface="+mn-ea"/>
              </a:rPr>
              <a:t>) my good habits, I will try to </a:t>
            </a:r>
            <a:r>
              <a:rPr lang="en-US" altLang="zh-CN" sz="2800" b="1" dirty="0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keep</a:t>
            </a:r>
            <a:r>
              <a:rPr lang="en-US" altLang="zh-CN" sz="2800" b="1" dirty="0">
                <a:cs typeface="Times New Roman" panose="02020603050405020304" pitchFamily="18" charset="0"/>
                <a:sym typeface="+mn-ea"/>
              </a:rPr>
              <a:t> them.</a:t>
            </a:r>
            <a:endParaRPr lang="en-US" altLang="zh-CN" sz="2800" b="1" dirty="0"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07368" y="802602"/>
            <a:ext cx="11305256" cy="5411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【范文】</a:t>
            </a:r>
            <a:endParaRPr kumimoji="0" lang="zh-CN" altLang="zh-CN" b="1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26670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b="1" i="0" u="none" strike="noStrike" cap="none" normalizeH="0" baseline="0" dirty="0" smtClean="0">
                <a:ln>
                  <a:noFill/>
                </a:ln>
                <a:solidFill>
                  <a:srgbClr val="CC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引出话题</a:t>
            </a:r>
            <a:endParaRPr kumimoji="0" lang="zh-CN" b="1" i="0" u="none" strike="noStrike" cap="none" normalizeH="0" baseline="0" dirty="0" smtClean="0">
              <a:ln>
                <a:noFill/>
              </a:ln>
              <a:solidFill>
                <a:srgbClr val="CC00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I am a middle school student. I want to tell you about some of my habits here.</a:t>
            </a:r>
            <a:endParaRPr kumimoji="0" lang="en-US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26670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CC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介绍“我”的好习惯及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CC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理由</a:t>
            </a:r>
            <a:endParaRPr kumimoji="0" lang="zh-CN" altLang="en-US" b="1" i="0" u="none" strike="noStrike" cap="none" normalizeH="0" baseline="0" dirty="0" smtClean="0">
              <a:ln>
                <a:noFill/>
              </a:ln>
              <a:solidFill>
                <a:srgbClr val="CC00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0" lang="en-US" altLang="zh-CN" b="1" i="0" u="sng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 have some good habits.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 like playing sports, so I </a:t>
            </a:r>
            <a:r>
              <a:rPr lang="en-US" altLang="zh-CN" b="1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play basketball almost every day 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after school. I never stay up late because </a:t>
            </a:r>
            <a:r>
              <a:rPr lang="en-US" altLang="zh-CN" b="1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it's not good for my health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What's more, I take notes carefully in class. I think it can </a:t>
            </a:r>
            <a:r>
              <a:rPr lang="en-US" altLang="zh-CN" b="1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help me remember everything</a:t>
            </a:r>
            <a:endParaRPr lang="en-US" altLang="zh-CN" b="1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teacher says.</a:t>
            </a:r>
            <a:endParaRPr kumimoji="0" lang="en-US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95325" y="1236345"/>
            <a:ext cx="11118850" cy="432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/>
          <a:p>
            <a:pPr indent="266700" algn="ctr" eaLnBrk="0" hangingPunct="0">
              <a:lnSpc>
                <a:spcPct val="110000"/>
              </a:lnSpc>
            </a:pPr>
            <a:r>
              <a:rPr lang="zh-CN" altLang="en-US" b="1" dirty="0">
                <a:solidFill>
                  <a:srgbClr val="CC00FF"/>
                </a:solidFill>
                <a:cs typeface="Times New Roman" panose="02020603050405020304" pitchFamily="18" charset="0"/>
              </a:rPr>
              <a:t>介绍“我”的坏习惯及改正决心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0" hangingPunct="0">
              <a:lnSpc>
                <a:spcPct val="11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   </a:t>
            </a:r>
            <a:r>
              <a:rPr lang="en-US" altLang="zh-CN" b="1" u="sng" dirty="0" smtClean="0">
                <a:cs typeface="Times New Roman" panose="02020603050405020304" pitchFamily="18" charset="0"/>
              </a:rPr>
              <a:t>However</a:t>
            </a:r>
            <a:r>
              <a:rPr lang="en-US" altLang="zh-CN" b="1" u="sng" dirty="0">
                <a:cs typeface="Times New Roman" panose="02020603050405020304" pitchFamily="18" charset="0"/>
              </a:rPr>
              <a:t>, I have some bad habits, too.</a:t>
            </a: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  <a:sym typeface="+mn-ea"/>
              </a:rPr>
              <a:t>I hardly ever eat fruit</a:t>
            </a: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</a:rPr>
              <a:t>. I know an apple a day keeps the doctor away, so I am going to eat more fruit from now on. Also, I </a:t>
            </a: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  <a:sym typeface="+mn-ea"/>
              </a:rPr>
              <a:t>often watch TV </a:t>
            </a: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</a:rPr>
              <a:t>after dinner and sometimes I almost forget to do my homework.</a:t>
            </a:r>
            <a:endParaRPr lang="en-US" altLang="zh-CN" b="1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indent="266700" algn="ctr" eaLnBrk="0" hangingPunct="0">
              <a:lnSpc>
                <a:spcPct val="110000"/>
              </a:lnSpc>
            </a:pPr>
            <a:r>
              <a:rPr lang="zh-CN" altLang="en-US" b="1" dirty="0">
                <a:solidFill>
                  <a:srgbClr val="CC00FF"/>
                </a:solidFill>
                <a:cs typeface="Times New Roman" panose="02020603050405020304" pitchFamily="18" charset="0"/>
              </a:rPr>
              <a:t>结尾</a:t>
            </a:r>
            <a:endParaRPr lang="zh-CN" altLang="en-US" b="1" dirty="0">
              <a:solidFill>
                <a:srgbClr val="CC00FF"/>
              </a:solidFill>
              <a:cs typeface="Times New Roman" panose="02020603050405020304" pitchFamily="18" charset="0"/>
            </a:endParaRPr>
          </a:p>
          <a:p>
            <a:pPr algn="l" eaLnBrk="0" hangingPunct="0">
              <a:lnSpc>
                <a:spcPct val="110000"/>
              </a:lnSpc>
            </a:pPr>
            <a:r>
              <a:rPr lang="en-US" altLang="zh-CN" b="1" dirty="0" smtClean="0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   </a:t>
            </a:r>
            <a:r>
              <a:rPr lang="en-US" altLang="zh-CN" b="1" dirty="0" smtClean="0">
                <a:solidFill>
                  <a:schemeClr val="tx1"/>
                </a:solidFill>
                <a:cs typeface="Times New Roman" panose="02020603050405020304" pitchFamily="18" charset="0"/>
                <a:sym typeface="+mn-ea"/>
              </a:rPr>
              <a:t> Old </a:t>
            </a: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  <a:sym typeface="+mn-ea"/>
              </a:rPr>
              <a:t>habits die hard, </a:t>
            </a:r>
            <a:r>
              <a:rPr lang="en-US" b="1" dirty="0">
                <a:solidFill>
                  <a:schemeClr val="tx1"/>
                </a:solidFill>
                <a:cs typeface="Times New Roman" panose="02020603050405020304" pitchFamily="18" charset="0"/>
                <a:sym typeface="+mn-ea"/>
              </a:rPr>
              <a:t>so start changing</a:t>
            </a: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b="1" dirty="0">
                <a:solidFill>
                  <a:schemeClr val="tx1"/>
                </a:solidFill>
                <a:cs typeface="Times New Roman" panose="02020603050405020304" pitchFamily="18" charset="0"/>
                <a:sym typeface="+mn-ea"/>
              </a:rPr>
              <a:t>改变</a:t>
            </a: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  <a:sym typeface="+mn-ea"/>
              </a:rPr>
              <a:t>)</a:t>
            </a:r>
            <a:r>
              <a:rPr lang="en-US" b="1" dirty="0">
                <a:solidFill>
                  <a:schemeClr val="tx1"/>
                </a:solidFill>
                <a:cs typeface="Times New Roman" panose="02020603050405020304" pitchFamily="18" charset="0"/>
                <a:sym typeface="+mn-ea"/>
              </a:rPr>
              <a:t> before it’s too late</a:t>
            </a: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  <a:sym typeface="+mn-ea"/>
              </a:rPr>
              <a:t>. As for(</a:t>
            </a:r>
            <a:r>
              <a:rPr lang="zh-CN" altLang="en-US" b="1" dirty="0">
                <a:solidFill>
                  <a:schemeClr val="tx1"/>
                </a:solidFill>
                <a:cs typeface="Times New Roman" panose="02020603050405020304" pitchFamily="18" charset="0"/>
                <a:sym typeface="+mn-ea"/>
              </a:rPr>
              <a:t>至于</a:t>
            </a: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  <a:sym typeface="+mn-ea"/>
              </a:rPr>
              <a:t>) my good habits, I will try to keep them.</a:t>
            </a:r>
            <a:endParaRPr lang="en-US" altLang="zh-CN" b="1" dirty="0">
              <a:solidFill>
                <a:schemeClr val="tx1"/>
              </a:solidFill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12"/>
          <p:cNvSpPr>
            <a:spLocks noChangeArrowheads="1"/>
          </p:cNvSpPr>
          <p:nvPr/>
        </p:nvSpPr>
        <p:spPr bwMode="auto">
          <a:xfrm>
            <a:off x="893762" y="1212656"/>
            <a:ext cx="10761136" cy="1225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Take the </a:t>
            </a:r>
            <a:r>
              <a:rPr lang="en-US" altLang="zh-CN" b="1" dirty="0" smtClean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health</a:t>
            </a:r>
            <a:r>
              <a:rPr lang="en-US" altLang="zh-CN" b="1" dirty="0" smtClean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quiz</a:t>
            </a:r>
            <a:r>
              <a:rPr lang="en-US" altLang="zh-CN" b="1" dirty="0" smtClean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. Compare your results with your partner’s. Who’s </a:t>
            </a:r>
            <a:r>
              <a:rPr lang="en-US" altLang="zh-CN" b="1" u="sng" dirty="0" smtClean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healthier</a:t>
            </a:r>
            <a:r>
              <a:rPr lang="en-US" altLang="zh-CN" b="1" dirty="0" smtClean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? </a:t>
            </a:r>
            <a:endParaRPr lang="en-US" altLang="zh-CN" b="1" dirty="0" smtClean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1905" y="2636912"/>
            <a:ext cx="8593455" cy="3192145"/>
          </a:xfrm>
          <a:prstGeom prst="rect">
            <a:avLst/>
          </a:prstGeom>
          <a:ln w="19050">
            <a:solidFill>
              <a:srgbClr val="92D050"/>
            </a:solidFill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sz="2800" b="1" dirty="0" smtClean="0">
                <a:cs typeface="Times New Roman" panose="02020603050405020304" pitchFamily="18" charset="0"/>
              </a:rPr>
              <a:t>1. How </a:t>
            </a:r>
            <a:r>
              <a:rPr lang="en-US" altLang="zh-CN" sz="2800" b="1" dirty="0">
                <a:cs typeface="Times New Roman" panose="02020603050405020304" pitchFamily="18" charset="0"/>
              </a:rPr>
              <a:t>often do you eat breakfast</a:t>
            </a:r>
            <a:r>
              <a:rPr lang="en-US" altLang="zh-CN" sz="2800" b="1" dirty="0" smtClean="0">
                <a:cs typeface="Times New Roman" panose="02020603050405020304" pitchFamily="18" charset="0"/>
              </a:rPr>
              <a:t>?</a:t>
            </a:r>
            <a:endParaRPr lang="en-US" altLang="zh-CN" sz="2800" b="1" dirty="0" smtClean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800" b="1" dirty="0" smtClean="0">
                <a:cs typeface="Times New Roman" panose="02020603050405020304" pitchFamily="18" charset="0"/>
              </a:rPr>
              <a:t>    a. Never.   b</a:t>
            </a:r>
            <a:r>
              <a:rPr lang="en-US" altLang="zh-CN" sz="2800" b="1" dirty="0">
                <a:cs typeface="Times New Roman" panose="02020603050405020304" pitchFamily="18" charset="0"/>
              </a:rPr>
              <a:t>. </a:t>
            </a:r>
            <a:r>
              <a:rPr lang="en-US" altLang="zh-CN" sz="2800" b="1" i="1" dirty="0" smtClean="0">
                <a:solidFill>
                  <a:srgbClr val="CC00FF"/>
                </a:solidFill>
                <a:cs typeface="Times New Roman" panose="02020603050405020304" pitchFamily="18" charset="0"/>
              </a:rPr>
              <a:t>A few</a:t>
            </a:r>
            <a:r>
              <a:rPr lang="en-US" altLang="zh-CN" sz="2800" b="1" dirty="0" smtClean="0"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cs typeface="Times New Roman" panose="02020603050405020304" pitchFamily="18" charset="0"/>
              </a:rPr>
              <a:t>times a week </a:t>
            </a:r>
            <a:r>
              <a:rPr lang="en-US" altLang="zh-CN" sz="2800" b="1" dirty="0" smtClean="0">
                <a:cs typeface="Times New Roman" panose="02020603050405020304" pitchFamily="18" charset="0"/>
              </a:rPr>
              <a:t> c. </a:t>
            </a:r>
            <a:r>
              <a:rPr lang="en-US" altLang="zh-CN" sz="2800" b="1" i="1" dirty="0" smtClean="0">
                <a:solidFill>
                  <a:srgbClr val="CC00FF"/>
                </a:solidFill>
                <a:cs typeface="Times New Roman" panose="02020603050405020304" pitchFamily="18" charset="0"/>
              </a:rPr>
              <a:t>Almost</a:t>
            </a:r>
            <a:r>
              <a:rPr lang="en-US" altLang="zh-CN" sz="2800" b="1" dirty="0" smtClean="0"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cs typeface="Times New Roman" panose="02020603050405020304" pitchFamily="18" charset="0"/>
              </a:rPr>
              <a:t>every day.</a:t>
            </a:r>
            <a:endParaRPr lang="zh-CN" altLang="en-US" sz="2800" b="1" dirty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800" b="1" dirty="0" smtClean="0">
                <a:cs typeface="Times New Roman" panose="02020603050405020304" pitchFamily="18" charset="0"/>
              </a:rPr>
              <a:t>2. How </a:t>
            </a:r>
            <a:r>
              <a:rPr lang="en-US" altLang="zh-CN" sz="2800" b="1" dirty="0">
                <a:cs typeface="Times New Roman" panose="02020603050405020304" pitchFamily="18" charset="0"/>
              </a:rPr>
              <a:t>often do you eat </a:t>
            </a:r>
            <a:r>
              <a:rPr lang="en-US" altLang="zh-CN" sz="2800" b="1" i="1" dirty="0" smtClean="0">
                <a:solidFill>
                  <a:srgbClr val="CC00FF"/>
                </a:solidFill>
                <a:cs typeface="Times New Roman" panose="02020603050405020304" pitchFamily="18" charset="0"/>
              </a:rPr>
              <a:t>fast food</a:t>
            </a:r>
            <a:r>
              <a:rPr lang="en-US" altLang="zh-CN" sz="2800" b="1" dirty="0">
                <a:cs typeface="Times New Roman" panose="02020603050405020304" pitchFamily="18" charset="0"/>
              </a:rPr>
              <a:t>?</a:t>
            </a:r>
            <a:endParaRPr lang="zh-CN" altLang="en-US" sz="2800" b="1" dirty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800" b="1" dirty="0" smtClean="0">
                <a:cs typeface="Times New Roman" panose="02020603050405020304" pitchFamily="18" charset="0"/>
              </a:rPr>
              <a:t>    a</a:t>
            </a:r>
            <a:r>
              <a:rPr lang="en-US" altLang="zh-CN" sz="2800" b="1" dirty="0">
                <a:cs typeface="Times New Roman" panose="02020603050405020304" pitchFamily="18" charset="0"/>
              </a:rPr>
              <a:t>. Never.   b. A few times a week  c. Almost every day</a:t>
            </a:r>
            <a:r>
              <a:rPr lang="en-US" altLang="zh-CN" sz="2800" b="1" dirty="0" smtClean="0">
                <a:cs typeface="Times New Roman" panose="02020603050405020304" pitchFamily="18" charset="0"/>
              </a:rPr>
              <a:t>.</a:t>
            </a:r>
            <a:endParaRPr lang="en-US" altLang="zh-CN" sz="2800" b="1" dirty="0" smtClean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800" b="1" dirty="0">
                <a:cs typeface="Times New Roman" panose="02020603050405020304" pitchFamily="18" charset="0"/>
              </a:rPr>
              <a:t>3. How often do you eat vegetables and fruit? </a:t>
            </a:r>
            <a:endParaRPr lang="en-US" altLang="zh-CN" sz="2800" b="1" dirty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800" b="1" dirty="0" smtClean="0">
                <a:cs typeface="Times New Roman" panose="02020603050405020304" pitchFamily="18" charset="0"/>
              </a:rPr>
              <a:t>    a</a:t>
            </a:r>
            <a:r>
              <a:rPr lang="en-US" altLang="zh-CN" sz="2800" b="1" dirty="0">
                <a:cs typeface="Times New Roman" panose="02020603050405020304" pitchFamily="18" charset="0"/>
              </a:rPr>
              <a:t>. Never.   b. A few times a week  c. Almost every day</a:t>
            </a:r>
            <a:r>
              <a:rPr lang="en-US" altLang="zh-CN" sz="2800" b="1" dirty="0" smtClean="0">
                <a:cs typeface="Times New Roman" panose="02020603050405020304" pitchFamily="18" charset="0"/>
              </a:rPr>
              <a:t>.</a:t>
            </a:r>
            <a:endParaRPr lang="en-US" altLang="zh-CN" sz="2800" b="1" dirty="0"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89" b="24562"/>
          <a:stretch>
            <a:fillRect/>
          </a:stretch>
        </p:blipFill>
        <p:spPr>
          <a:xfrm>
            <a:off x="4641558" y="207289"/>
            <a:ext cx="2246530" cy="1061471"/>
          </a:xfrm>
          <a:prstGeom prst="rect">
            <a:avLst/>
          </a:prstGeom>
        </p:spPr>
      </p:pic>
      <p:sp>
        <p:nvSpPr>
          <p:cNvPr id="16396" name="AutoShape 12"/>
          <p:cNvSpPr>
            <a:spLocks noChangeArrowheads="1"/>
          </p:cNvSpPr>
          <p:nvPr/>
        </p:nvSpPr>
        <p:spPr bwMode="auto">
          <a:xfrm>
            <a:off x="6384527" y="1917147"/>
            <a:ext cx="2262004" cy="1080120"/>
          </a:xfrm>
          <a:prstGeom prst="wedgeRoundRectCallout">
            <a:avLst>
              <a:gd name="adj1" fmla="val -42543"/>
              <a:gd name="adj2" fmla="val 81211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/>
          <a:lstStyle/>
          <a:p>
            <a:r>
              <a:rPr lang="en-US" altLang="zh-CN" b="1" i="1" dirty="0">
                <a:solidFill>
                  <a:srgbClr val="CC00FF"/>
                </a:solidFill>
              </a:rPr>
              <a:t>adv.</a:t>
            </a:r>
            <a:r>
              <a:rPr lang="en-US" altLang="zh-CN" b="1" dirty="0">
                <a:solidFill>
                  <a:srgbClr val="CC00FF"/>
                </a:solidFill>
              </a:rPr>
              <a:t> </a:t>
            </a:r>
            <a:r>
              <a:rPr lang="zh-CN" altLang="en-US" b="1" dirty="0">
                <a:solidFill>
                  <a:srgbClr val="CC00FF"/>
                </a:solidFill>
              </a:rPr>
              <a:t>几</a:t>
            </a:r>
            <a:r>
              <a:rPr lang="zh-CN" altLang="en-US" b="1" dirty="0" smtClean="0">
                <a:solidFill>
                  <a:srgbClr val="CC00FF"/>
                </a:solidFill>
              </a:rPr>
              <a:t>乎</a:t>
            </a:r>
            <a:r>
              <a:rPr lang="en-US" altLang="zh-CN" b="1" dirty="0" smtClean="0">
                <a:solidFill>
                  <a:srgbClr val="CC00FF"/>
                </a:solidFill>
              </a:rPr>
              <a:t>;</a:t>
            </a:r>
            <a:r>
              <a:rPr lang="zh-CN" altLang="en-US" b="1" dirty="0" smtClean="0">
                <a:solidFill>
                  <a:srgbClr val="CC00FF"/>
                </a:solidFill>
              </a:rPr>
              <a:t>差</a:t>
            </a:r>
            <a:r>
              <a:rPr lang="zh-CN" altLang="en-US" b="1" dirty="0">
                <a:solidFill>
                  <a:srgbClr val="CC00FF"/>
                </a:solidFill>
              </a:rPr>
              <a:t>不多</a:t>
            </a:r>
            <a:endParaRPr lang="zh-CN" altLang="en-US" b="1" dirty="0">
              <a:solidFill>
                <a:srgbClr val="CC00FF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188392"/>
            <a:ext cx="897582" cy="897582"/>
          </a:xfrm>
          <a:prstGeom prst="rect">
            <a:avLst/>
          </a:prstGeom>
        </p:spPr>
      </p:pic>
      <p:sp>
        <p:nvSpPr>
          <p:cNvPr id="8" name="Text Box 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797513" y="3428767"/>
            <a:ext cx="3223904" cy="1863090"/>
          </a:xfrm>
          <a:prstGeom prst="rect">
            <a:avLst/>
          </a:prstGeom>
          <a:solidFill>
            <a:srgbClr val="FFCC66"/>
          </a:solidFill>
          <a:ln w="19050">
            <a:solidFill>
              <a:srgbClr val="92D050"/>
            </a:solidFill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2152650" indent="-2152650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 smtClean="0">
                <a:cs typeface="Times New Roman" panose="02020603050405020304" pitchFamily="18" charset="0"/>
              </a:rPr>
              <a:t>1. a=0, b=1, c=2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marL="2152650" indent="-2152650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 smtClean="0">
                <a:cs typeface="Times New Roman" panose="02020603050405020304" pitchFamily="18" charset="0"/>
              </a:rPr>
              <a:t>2</a:t>
            </a:r>
            <a:r>
              <a:rPr lang="en-US" altLang="zh-CN" b="1" dirty="0">
                <a:cs typeface="Times New Roman" panose="02020603050405020304" pitchFamily="18" charset="0"/>
              </a:rPr>
              <a:t>. </a:t>
            </a:r>
            <a:r>
              <a:rPr lang="en-US" altLang="zh-CN" b="1" dirty="0" smtClean="0">
                <a:cs typeface="Times New Roman" panose="02020603050405020304" pitchFamily="18" charset="0"/>
              </a:rPr>
              <a:t>a=2, </a:t>
            </a:r>
            <a:r>
              <a:rPr lang="en-US" altLang="zh-CN" b="1" dirty="0">
                <a:cs typeface="Times New Roman" panose="02020603050405020304" pitchFamily="18" charset="0"/>
              </a:rPr>
              <a:t>b=1, </a:t>
            </a:r>
            <a:r>
              <a:rPr lang="en-US" altLang="zh-CN" b="1" dirty="0" smtClean="0">
                <a:cs typeface="Times New Roman" panose="02020603050405020304" pitchFamily="18" charset="0"/>
              </a:rPr>
              <a:t>c=0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marL="2152650" indent="-2152650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cs typeface="Times New Roman" panose="02020603050405020304" pitchFamily="18" charset="0"/>
              </a:rPr>
              <a:t>3. a=0, b=1, </a:t>
            </a:r>
            <a:r>
              <a:rPr lang="en-US" altLang="zh-CN" b="1" dirty="0" smtClean="0">
                <a:cs typeface="Times New Roman" panose="02020603050405020304" pitchFamily="18" charset="0"/>
              </a:rPr>
              <a:t>c=2</a:t>
            </a:r>
            <a:endParaRPr lang="en-US" altLang="zh-CN" b="1" dirty="0" smtClean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95325" y="118745"/>
            <a:ext cx="9291320" cy="3709035"/>
          </a:xfrm>
          <a:prstGeom prst="rect">
            <a:avLst/>
          </a:prstGeom>
          <a:ln w="19050"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sz="2800" b="1" dirty="0" smtClean="0">
                <a:cs typeface="Times New Roman" panose="02020603050405020304" pitchFamily="18" charset="0"/>
              </a:rPr>
              <a:t>4. How </a:t>
            </a:r>
            <a:r>
              <a:rPr lang="en-US" altLang="zh-CN" sz="2800" b="1" dirty="0">
                <a:cs typeface="Times New Roman" panose="02020603050405020304" pitchFamily="18" charset="0"/>
              </a:rPr>
              <a:t>often do you exercise?</a:t>
            </a:r>
            <a:endParaRPr lang="zh-CN" altLang="en-US" sz="28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 smtClean="0">
                <a:cs typeface="Times New Roman" panose="02020603050405020304" pitchFamily="18" charset="0"/>
              </a:rPr>
              <a:t>    a</a:t>
            </a:r>
            <a:r>
              <a:rPr lang="en-US" altLang="zh-CN" sz="2800" b="1" dirty="0">
                <a:cs typeface="Times New Roman" panose="02020603050405020304" pitchFamily="18" charset="0"/>
              </a:rPr>
              <a:t>. A few times a </a:t>
            </a:r>
            <a:r>
              <a:rPr lang="en-US" altLang="zh-CN" sz="2800" b="1" dirty="0" smtClean="0">
                <a:cs typeface="Times New Roman" panose="02020603050405020304" pitchFamily="18" charset="0"/>
              </a:rPr>
              <a:t>year.        b. A </a:t>
            </a:r>
            <a:r>
              <a:rPr lang="en-US" altLang="zh-CN" sz="2800" b="1" dirty="0">
                <a:cs typeface="Times New Roman" panose="02020603050405020304" pitchFamily="18" charset="0"/>
              </a:rPr>
              <a:t>few times a month</a:t>
            </a:r>
            <a:r>
              <a:rPr lang="en-US" altLang="zh-CN" sz="2800" b="1" dirty="0" smtClean="0">
                <a:cs typeface="Times New Roman" panose="02020603050405020304" pitchFamily="18" charset="0"/>
              </a:rPr>
              <a:t>.</a:t>
            </a:r>
            <a:endParaRPr lang="en-US" altLang="zh-CN" sz="2800" b="1" dirty="0" smtClean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cs typeface="Times New Roman" panose="02020603050405020304" pitchFamily="18" charset="0"/>
              </a:rPr>
              <a:t>    c. A few times a </a:t>
            </a:r>
            <a:r>
              <a:rPr lang="en-US" altLang="zh-CN" sz="2800" b="1" dirty="0" smtClean="0">
                <a:cs typeface="Times New Roman" panose="02020603050405020304" pitchFamily="18" charset="0"/>
              </a:rPr>
              <a:t>week.</a:t>
            </a:r>
            <a:endParaRPr lang="en-US" altLang="zh-CN" sz="28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 smtClean="0">
                <a:cs typeface="Times New Roman" panose="02020603050405020304" pitchFamily="18" charset="0"/>
              </a:rPr>
              <a:t>5. How </a:t>
            </a:r>
            <a:r>
              <a:rPr lang="en-US" altLang="zh-CN" sz="2800" b="1" dirty="0">
                <a:cs typeface="Times New Roman" panose="02020603050405020304" pitchFamily="18" charset="0"/>
              </a:rPr>
              <a:t>many hours do you watch TV every week? </a:t>
            </a:r>
            <a:endParaRPr lang="en-US" altLang="zh-CN" sz="28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 smtClean="0">
                <a:cs typeface="Times New Roman" panose="02020603050405020304" pitchFamily="18" charset="0"/>
              </a:rPr>
              <a:t>    a. </a:t>
            </a:r>
            <a:r>
              <a:rPr lang="en-US" altLang="zh-CN" sz="2800" b="1" dirty="0" smtClean="0">
                <a:solidFill>
                  <a:srgbClr val="CC00FF"/>
                </a:solidFill>
                <a:cs typeface="Times New Roman" panose="02020603050405020304" pitchFamily="18" charset="0"/>
              </a:rPr>
              <a:t>None</a:t>
            </a:r>
            <a:r>
              <a:rPr lang="en-US" altLang="zh-CN" sz="2800" b="1" dirty="0" smtClean="0">
                <a:cs typeface="Times New Roman" panose="02020603050405020304" pitchFamily="18" charset="0"/>
              </a:rPr>
              <a:t>.                  b. One </a:t>
            </a:r>
            <a:r>
              <a:rPr lang="en-US" altLang="zh-CN" sz="2800" b="1" dirty="0" smtClean="0">
                <a:solidFill>
                  <a:srgbClr val="CC00FF"/>
                </a:solidFill>
                <a:cs typeface="Times New Roman" panose="02020603050405020304" pitchFamily="18" charset="0"/>
              </a:rPr>
              <a:t>to</a:t>
            </a:r>
            <a:r>
              <a:rPr lang="en-US" altLang="zh-CN" sz="2800" b="1" dirty="0" smtClean="0">
                <a:cs typeface="Times New Roman" panose="02020603050405020304" pitchFamily="18" charset="0"/>
              </a:rPr>
              <a:t> four.             c. Five </a:t>
            </a:r>
            <a:r>
              <a:rPr lang="en-US" altLang="zh-CN" sz="2800" b="1" dirty="0" smtClean="0">
                <a:solidFill>
                  <a:srgbClr val="CC00FF"/>
                </a:solidFill>
                <a:cs typeface="Times New Roman" panose="02020603050405020304" pitchFamily="18" charset="0"/>
              </a:rPr>
              <a:t>or</a:t>
            </a:r>
            <a:r>
              <a:rPr lang="en-US" altLang="zh-CN" sz="2800" b="1" dirty="0" smtClean="0"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CC00FF"/>
                </a:solidFill>
                <a:cs typeface="Times New Roman" panose="02020603050405020304" pitchFamily="18" charset="0"/>
              </a:rPr>
              <a:t>more</a:t>
            </a:r>
            <a:r>
              <a:rPr lang="en-US" altLang="zh-CN" sz="2800" b="1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endParaRPr lang="en-US" altLang="zh-CN" sz="28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 smtClean="0">
                <a:cs typeface="Times New Roman" panose="02020603050405020304" pitchFamily="18" charset="0"/>
              </a:rPr>
              <a:t>6. </a:t>
            </a:r>
            <a:r>
              <a:rPr lang="en-US" altLang="zh-CN" sz="2800" b="1" dirty="0">
                <a:cs typeface="Times New Roman" panose="02020603050405020304" pitchFamily="18" charset="0"/>
              </a:rPr>
              <a:t>How many hours do you usually sleep at night?</a:t>
            </a:r>
            <a:endParaRPr lang="en-US" altLang="zh-CN" sz="28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 smtClean="0">
                <a:cs typeface="Times New Roman" panose="02020603050405020304" pitchFamily="18" charset="0"/>
              </a:rPr>
              <a:t>    a. </a:t>
            </a:r>
            <a:r>
              <a:rPr lang="en-US" altLang="zh-CN" sz="2800" b="1" dirty="0" smtClean="0">
                <a:solidFill>
                  <a:srgbClr val="CC00FF"/>
                </a:solidFill>
                <a:cs typeface="Times New Roman" panose="02020603050405020304" pitchFamily="18" charset="0"/>
              </a:rPr>
              <a:t>Less </a:t>
            </a:r>
            <a:r>
              <a:rPr lang="en-US" altLang="zh-CN" sz="2800" b="1" dirty="0">
                <a:solidFill>
                  <a:srgbClr val="CC00FF"/>
                </a:solidFill>
                <a:cs typeface="Times New Roman" panose="02020603050405020304" pitchFamily="18" charset="0"/>
              </a:rPr>
              <a:t>than </a:t>
            </a:r>
            <a:r>
              <a:rPr lang="en-US" altLang="zh-CN" sz="2800" b="1" dirty="0">
                <a:cs typeface="Times New Roman" panose="02020603050405020304" pitchFamily="18" charset="0"/>
              </a:rPr>
              <a:t>six</a:t>
            </a:r>
            <a:r>
              <a:rPr lang="en-US" altLang="zh-CN" sz="2800" b="1" dirty="0" smtClean="0">
                <a:cs typeface="Times New Roman" panose="02020603050405020304" pitchFamily="18" charset="0"/>
              </a:rPr>
              <a:t>.     b. Six or seven.            c. Eight or more.</a:t>
            </a:r>
            <a:endParaRPr lang="zh-CN" altLang="en-US" sz="2800" b="1" dirty="0">
              <a:cs typeface="Times New Roman" panose="02020603050405020304" pitchFamily="18" charset="0"/>
            </a:endParaRPr>
          </a:p>
        </p:txBody>
      </p:sp>
      <p:sp>
        <p:nvSpPr>
          <p:cNvPr id="8" name="AutoShape 9"/>
          <p:cNvSpPr>
            <a:spLocks noChangeArrowheads="1"/>
          </p:cNvSpPr>
          <p:nvPr/>
        </p:nvSpPr>
        <p:spPr bwMode="auto">
          <a:xfrm>
            <a:off x="1631950" y="3933190"/>
            <a:ext cx="2952115" cy="625475"/>
          </a:xfrm>
          <a:prstGeom prst="wedgeRoundRectCallout">
            <a:avLst>
              <a:gd name="adj1" fmla="val -47618"/>
              <a:gd name="adj2" fmla="val -94771"/>
              <a:gd name="adj3" fmla="val 16667"/>
            </a:avLst>
          </a:prstGeom>
          <a:solidFill>
            <a:srgbClr val="FFFF99"/>
          </a:solidFill>
          <a:ln>
            <a:solidFill>
              <a:schemeClr val="bg2"/>
            </a:solidFill>
          </a:ln>
          <a:effectLst/>
        </p:spPr>
        <p:txBody>
          <a:bodyPr/>
          <a:lstStyle/>
          <a:p>
            <a:r>
              <a:rPr lang="en-US" altLang="zh-CN" b="1" dirty="0">
                <a:solidFill>
                  <a:srgbClr val="CC00FF"/>
                </a:solidFill>
                <a:sym typeface="+mn-ea"/>
              </a:rPr>
              <a:t>less than </a:t>
            </a:r>
            <a:r>
              <a:rPr lang="zh-CN" altLang="en-US" b="1" dirty="0" smtClean="0">
                <a:solidFill>
                  <a:srgbClr val="CC00FF"/>
                </a:solidFill>
                <a:sym typeface="+mn-ea"/>
              </a:rPr>
              <a:t>少于</a:t>
            </a:r>
            <a:endParaRPr lang="zh-CN" altLang="en-US" b="1" dirty="0">
              <a:solidFill>
                <a:srgbClr val="CC00FF"/>
              </a:solidFill>
            </a:endParaRPr>
          </a:p>
        </p:txBody>
      </p:sp>
      <p:sp>
        <p:nvSpPr>
          <p:cNvPr id="9" name="AutoShape 10"/>
          <p:cNvSpPr>
            <a:spLocks noChangeArrowheads="1"/>
          </p:cNvSpPr>
          <p:nvPr/>
        </p:nvSpPr>
        <p:spPr bwMode="auto">
          <a:xfrm>
            <a:off x="4583822" y="1196742"/>
            <a:ext cx="4032448" cy="648072"/>
          </a:xfrm>
          <a:prstGeom prst="wedgeRoundRectCallout">
            <a:avLst>
              <a:gd name="adj1" fmla="val -34183"/>
              <a:gd name="adj2" fmla="val 49292"/>
              <a:gd name="adj3" fmla="val 16667"/>
            </a:avLst>
          </a:prstGeom>
          <a:solidFill>
            <a:srgbClr val="FFFF99"/>
          </a:solidFill>
          <a:ln>
            <a:solidFill>
              <a:schemeClr val="bg2"/>
            </a:solidFill>
          </a:ln>
          <a:effectLst/>
        </p:spPr>
        <p:txBody>
          <a:bodyPr/>
          <a:lstStyle/>
          <a:p>
            <a:r>
              <a:rPr lang="en-US" altLang="zh-CN" b="1" i="1" dirty="0">
                <a:solidFill>
                  <a:srgbClr val="CC00FF"/>
                </a:solidFill>
              </a:rPr>
              <a:t>pron.</a:t>
            </a:r>
            <a:r>
              <a:rPr lang="en-US" altLang="zh-CN" b="1" dirty="0">
                <a:solidFill>
                  <a:srgbClr val="CC00FF"/>
                </a:solidFill>
              </a:rPr>
              <a:t> </a:t>
            </a:r>
            <a:r>
              <a:rPr lang="zh-CN" altLang="en-US" b="1" dirty="0">
                <a:solidFill>
                  <a:srgbClr val="CC00FF"/>
                </a:solidFill>
              </a:rPr>
              <a:t>没有一</a:t>
            </a:r>
            <a:r>
              <a:rPr lang="zh-CN" altLang="en-US" b="1" dirty="0" smtClean="0">
                <a:solidFill>
                  <a:srgbClr val="CC00FF"/>
                </a:solidFill>
              </a:rPr>
              <a:t>个</a:t>
            </a:r>
            <a:r>
              <a:rPr lang="en-US" altLang="zh-CN" b="1" dirty="0" smtClean="0">
                <a:solidFill>
                  <a:srgbClr val="CC00FF"/>
                </a:solidFill>
              </a:rPr>
              <a:t>; </a:t>
            </a:r>
            <a:r>
              <a:rPr lang="zh-CN" altLang="en-US" b="1" dirty="0" smtClean="0">
                <a:solidFill>
                  <a:srgbClr val="CC00FF"/>
                </a:solidFill>
              </a:rPr>
              <a:t>毫无</a:t>
            </a:r>
            <a:endParaRPr lang="en-US" altLang="zh-CN" b="1" dirty="0">
              <a:solidFill>
                <a:srgbClr val="CC00FF"/>
              </a:solidFill>
            </a:endParaRPr>
          </a:p>
        </p:txBody>
      </p:sp>
      <p:sp>
        <p:nvSpPr>
          <p:cNvPr id="3" name="Text Box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744558" y="4148857"/>
            <a:ext cx="3223904" cy="1863090"/>
          </a:xfrm>
          <a:prstGeom prst="rect">
            <a:avLst/>
          </a:prstGeom>
          <a:solidFill>
            <a:srgbClr val="FFCC66"/>
          </a:solidFill>
          <a:ln w="19050">
            <a:solidFill>
              <a:srgbClr val="92D050"/>
            </a:solidFill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2152650" indent="-2152650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cs typeface="Times New Roman" panose="02020603050405020304" pitchFamily="18" charset="0"/>
              </a:rPr>
              <a:t>4. a=0, b=1, </a:t>
            </a:r>
            <a:r>
              <a:rPr lang="en-US" altLang="zh-CN" b="1" dirty="0" smtClean="0">
                <a:cs typeface="Times New Roman" panose="02020603050405020304" pitchFamily="18" charset="0"/>
              </a:rPr>
              <a:t>c=2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marL="2152650" indent="-2152650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 smtClean="0">
                <a:cs typeface="Times New Roman" panose="02020603050405020304" pitchFamily="18" charset="0"/>
              </a:rPr>
              <a:t>5. a=2, </a:t>
            </a:r>
            <a:r>
              <a:rPr lang="en-US" altLang="zh-CN" b="1" dirty="0">
                <a:cs typeface="Times New Roman" panose="02020603050405020304" pitchFamily="18" charset="0"/>
              </a:rPr>
              <a:t>b=1, </a:t>
            </a:r>
            <a:r>
              <a:rPr lang="en-US" altLang="zh-CN" b="1" dirty="0" smtClean="0">
                <a:cs typeface="Times New Roman" panose="02020603050405020304" pitchFamily="18" charset="0"/>
              </a:rPr>
              <a:t>c=0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marL="2152650" indent="-2152650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 smtClean="0">
                <a:cs typeface="Times New Roman" panose="02020603050405020304" pitchFamily="18" charset="0"/>
              </a:rPr>
              <a:t>6. </a:t>
            </a:r>
            <a:r>
              <a:rPr lang="en-US" altLang="zh-CN" b="1" dirty="0">
                <a:cs typeface="Times New Roman" panose="02020603050405020304" pitchFamily="18" charset="0"/>
              </a:rPr>
              <a:t>a=0, b=1, </a:t>
            </a:r>
            <a:r>
              <a:rPr lang="en-US" altLang="zh-CN" b="1" dirty="0" smtClean="0">
                <a:cs typeface="Times New Roman" panose="02020603050405020304" pitchFamily="18" charset="0"/>
              </a:rPr>
              <a:t>c=2</a:t>
            </a:r>
            <a:endParaRPr lang="en-US" altLang="zh-CN" b="1" dirty="0" smtClean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78944" y="1700808"/>
            <a:ext cx="7416824" cy="3709035"/>
          </a:xfrm>
          <a:prstGeom prst="rect">
            <a:avLst/>
          </a:prstGeom>
          <a:noFill/>
          <a:ln w="19050">
            <a:solidFill>
              <a:srgbClr val="92D05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2154555" indent="-2154555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2800" b="1" dirty="0" smtClean="0">
                <a:cs typeface="Times New Roman" panose="02020603050405020304" pitchFamily="18" charset="0"/>
              </a:rPr>
              <a:t>9-12 </a:t>
            </a:r>
            <a:r>
              <a:rPr lang="en-US" altLang="zh-CN" sz="2800" b="1" dirty="0" smtClean="0">
                <a:solidFill>
                  <a:srgbClr val="CC00FF"/>
                </a:solidFill>
                <a:cs typeface="Times New Roman" panose="02020603050405020304" pitchFamily="18" charset="0"/>
              </a:rPr>
              <a:t>point</a:t>
            </a:r>
            <a:r>
              <a:rPr lang="en-US" altLang="zh-CN" sz="2800" b="1" dirty="0" smtClean="0">
                <a:cs typeface="Times New Roman" panose="02020603050405020304" pitchFamily="18" charset="0"/>
              </a:rPr>
              <a:t>s: You’re really healthy! </a:t>
            </a:r>
            <a:endParaRPr lang="en-US" altLang="zh-CN" sz="2800" b="1" dirty="0" smtClean="0">
              <a:cs typeface="Times New Roman" panose="02020603050405020304" pitchFamily="18" charset="0"/>
            </a:endParaRPr>
          </a:p>
          <a:p>
            <a:pPr marL="2154555" indent="-2154555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2800" b="1" dirty="0" smtClean="0">
                <a:cs typeface="Times New Roman" panose="02020603050405020304" pitchFamily="18" charset="0"/>
              </a:rPr>
              <a:t>                     Good for you and your health!</a:t>
            </a:r>
            <a:endParaRPr lang="en-US" altLang="zh-CN" sz="2800" b="1" dirty="0" smtClean="0">
              <a:cs typeface="Times New Roman" panose="02020603050405020304" pitchFamily="18" charset="0"/>
            </a:endParaRPr>
          </a:p>
          <a:p>
            <a:pPr marL="2154555" indent="-2154555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2800" b="1" dirty="0" smtClean="0">
                <a:cs typeface="Times New Roman" panose="02020603050405020304" pitchFamily="18" charset="0"/>
              </a:rPr>
              <a:t>4-8 </a:t>
            </a:r>
            <a:r>
              <a:rPr lang="en-US" altLang="zh-CN" sz="2800" b="1" dirty="0">
                <a:cs typeface="Times New Roman" panose="02020603050405020304" pitchFamily="18" charset="0"/>
              </a:rPr>
              <a:t>points: </a:t>
            </a:r>
            <a:r>
              <a:rPr lang="en-US" altLang="zh-CN" sz="2800" b="1" dirty="0" smtClean="0">
                <a:cs typeface="Times New Roman" panose="02020603050405020304" pitchFamily="18" charset="0"/>
              </a:rPr>
              <a:t>  You’re </a:t>
            </a:r>
            <a:r>
              <a:rPr lang="en-US" altLang="zh-CN" sz="2800" b="1" dirty="0">
                <a:cs typeface="Times New Roman" panose="02020603050405020304" pitchFamily="18" charset="0"/>
              </a:rPr>
              <a:t>smart about your health</a:t>
            </a:r>
            <a:endParaRPr lang="en-US" altLang="zh-CN" sz="2800" b="1" dirty="0">
              <a:cs typeface="Times New Roman" panose="02020603050405020304" pitchFamily="18" charset="0"/>
            </a:endParaRPr>
          </a:p>
          <a:p>
            <a:pPr marL="2154555" indent="-2154555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2800" b="1" dirty="0">
                <a:cs typeface="Times New Roman" panose="02020603050405020304" pitchFamily="18" charset="0"/>
              </a:rPr>
              <a:t>                     most of the time. </a:t>
            </a:r>
            <a:endParaRPr lang="en-US" altLang="zh-CN" sz="2800" b="1" dirty="0" smtClean="0">
              <a:cs typeface="Times New Roman" panose="02020603050405020304" pitchFamily="18" charset="0"/>
            </a:endParaRPr>
          </a:p>
          <a:p>
            <a:pPr marL="2154555" indent="-2154555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2800" b="1" dirty="0" smtClean="0">
                <a:cs typeface="Times New Roman" panose="02020603050405020304" pitchFamily="18" charset="0"/>
              </a:rPr>
              <a:t>0-3 points: </a:t>
            </a:r>
            <a:r>
              <a:rPr lang="en-US" altLang="zh-CN" sz="2800" b="1" dirty="0" smtClean="0">
                <a:cs typeface="Times New Roman" panose="02020603050405020304" pitchFamily="18" charset="0"/>
              </a:rPr>
              <a:t>  You have to learn more about</a:t>
            </a:r>
            <a:endParaRPr lang="en-US" altLang="zh-CN" sz="2800" b="1" dirty="0" smtClean="0">
              <a:cs typeface="Times New Roman" panose="02020603050405020304" pitchFamily="18" charset="0"/>
            </a:endParaRPr>
          </a:p>
          <a:p>
            <a:pPr marL="2154555" indent="-2154555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2800" b="1" dirty="0" smtClean="0">
                <a:cs typeface="Times New Roman" panose="02020603050405020304" pitchFamily="18" charset="0"/>
              </a:rPr>
              <a:t>                      healthy habits. </a:t>
            </a:r>
            <a:endParaRPr lang="en-US" altLang="zh-CN" sz="2800" b="1" dirty="0" smtClean="0">
              <a:cs typeface="Times New Roman" panose="02020603050405020304" pitchFamily="18" charset="0"/>
            </a:endParaRPr>
          </a:p>
          <a:p>
            <a:pPr marL="2154555" indent="-2154555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2800" b="1" dirty="0" smtClean="0">
                <a:cs typeface="Times New Roman" panose="02020603050405020304" pitchFamily="18" charset="0"/>
              </a:rPr>
              <a:t>                     Don’t </a:t>
            </a:r>
            <a:r>
              <a:rPr lang="en-US" altLang="zh-CN" sz="2800" b="1" dirty="0" smtClean="0">
                <a:cs typeface="Times New Roman" panose="02020603050405020304" pitchFamily="18" charset="0"/>
              </a:rPr>
              <a:t>worry — you can do it!</a:t>
            </a:r>
            <a:endParaRPr lang="en-US" altLang="zh-CN" sz="2800" b="1" dirty="0">
              <a:cs typeface="Times New Roman" panose="02020603050405020304" pitchFamily="18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8328248" y="1916832"/>
            <a:ext cx="3223904" cy="3637919"/>
          </a:xfrm>
          <a:prstGeom prst="rect">
            <a:avLst/>
          </a:prstGeom>
          <a:solidFill>
            <a:srgbClr val="FFCC66"/>
          </a:solidFill>
          <a:ln w="19050">
            <a:solidFill>
              <a:srgbClr val="92D050"/>
            </a:solidFill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2152650" indent="-2152650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 smtClean="0">
                <a:cs typeface="Times New Roman" panose="02020603050405020304" pitchFamily="18" charset="0"/>
              </a:rPr>
              <a:t>1. a=0, b=1, c=2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marL="2152650" indent="-2152650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 smtClean="0">
                <a:cs typeface="Times New Roman" panose="02020603050405020304" pitchFamily="18" charset="0"/>
              </a:rPr>
              <a:t>2</a:t>
            </a:r>
            <a:r>
              <a:rPr lang="en-US" altLang="zh-CN" b="1" dirty="0">
                <a:cs typeface="Times New Roman" panose="02020603050405020304" pitchFamily="18" charset="0"/>
              </a:rPr>
              <a:t>. </a:t>
            </a:r>
            <a:r>
              <a:rPr lang="en-US" altLang="zh-CN" b="1" dirty="0" smtClean="0">
                <a:cs typeface="Times New Roman" panose="02020603050405020304" pitchFamily="18" charset="0"/>
              </a:rPr>
              <a:t>a=2, </a:t>
            </a:r>
            <a:r>
              <a:rPr lang="en-US" altLang="zh-CN" b="1" dirty="0">
                <a:cs typeface="Times New Roman" panose="02020603050405020304" pitchFamily="18" charset="0"/>
              </a:rPr>
              <a:t>b=1, </a:t>
            </a:r>
            <a:r>
              <a:rPr lang="en-US" altLang="zh-CN" b="1" dirty="0" smtClean="0">
                <a:cs typeface="Times New Roman" panose="02020603050405020304" pitchFamily="18" charset="0"/>
              </a:rPr>
              <a:t>c=0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marL="2152650" indent="-2152650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cs typeface="Times New Roman" panose="02020603050405020304" pitchFamily="18" charset="0"/>
              </a:rPr>
              <a:t>3. a=0, b=1, </a:t>
            </a:r>
            <a:r>
              <a:rPr lang="en-US" altLang="zh-CN" b="1" dirty="0" smtClean="0">
                <a:cs typeface="Times New Roman" panose="02020603050405020304" pitchFamily="18" charset="0"/>
              </a:rPr>
              <a:t>c=2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marL="2152650" indent="-2152650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cs typeface="Times New Roman" panose="02020603050405020304" pitchFamily="18" charset="0"/>
              </a:rPr>
              <a:t>4. a=0, b=1, </a:t>
            </a:r>
            <a:r>
              <a:rPr lang="en-US" altLang="zh-CN" b="1" dirty="0" smtClean="0">
                <a:cs typeface="Times New Roman" panose="02020603050405020304" pitchFamily="18" charset="0"/>
              </a:rPr>
              <a:t>c=2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marL="2152650" indent="-2152650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 smtClean="0">
                <a:cs typeface="Times New Roman" panose="02020603050405020304" pitchFamily="18" charset="0"/>
              </a:rPr>
              <a:t>5. a=2, </a:t>
            </a:r>
            <a:r>
              <a:rPr lang="en-US" altLang="zh-CN" b="1" dirty="0">
                <a:cs typeface="Times New Roman" panose="02020603050405020304" pitchFamily="18" charset="0"/>
              </a:rPr>
              <a:t>b=1, </a:t>
            </a:r>
            <a:r>
              <a:rPr lang="en-US" altLang="zh-CN" b="1" dirty="0" smtClean="0">
                <a:cs typeface="Times New Roman" panose="02020603050405020304" pitchFamily="18" charset="0"/>
              </a:rPr>
              <a:t>c=0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marL="2152650" indent="-2152650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 smtClean="0">
                <a:cs typeface="Times New Roman" panose="02020603050405020304" pitchFamily="18" charset="0"/>
              </a:rPr>
              <a:t>6. </a:t>
            </a:r>
            <a:r>
              <a:rPr lang="en-US" altLang="zh-CN" b="1" dirty="0">
                <a:cs typeface="Times New Roman" panose="02020603050405020304" pitchFamily="18" charset="0"/>
              </a:rPr>
              <a:t>a=0, b=1, </a:t>
            </a:r>
            <a:r>
              <a:rPr lang="en-US" altLang="zh-CN" b="1" dirty="0" smtClean="0">
                <a:cs typeface="Times New Roman" panose="02020603050405020304" pitchFamily="18" charset="0"/>
              </a:rPr>
              <a:t>c=2</a:t>
            </a:r>
            <a:endParaRPr lang="en-US" altLang="zh-CN" b="1" dirty="0" smtClean="0">
              <a:cs typeface="Times New Roman" panose="02020603050405020304" pitchFamily="18" charset="0"/>
            </a:endParaRPr>
          </a:p>
        </p:txBody>
      </p:sp>
      <p:sp>
        <p:nvSpPr>
          <p:cNvPr id="5" name="AutoShape 9"/>
          <p:cNvSpPr>
            <a:spLocks noChangeArrowheads="1"/>
          </p:cNvSpPr>
          <p:nvPr/>
        </p:nvSpPr>
        <p:spPr bwMode="auto">
          <a:xfrm>
            <a:off x="2711624" y="548680"/>
            <a:ext cx="4320480" cy="648072"/>
          </a:xfrm>
          <a:prstGeom prst="wedgeRoundRectCallout">
            <a:avLst>
              <a:gd name="adj1" fmla="val -58868"/>
              <a:gd name="adj2" fmla="val 144502"/>
              <a:gd name="adj3" fmla="val 16667"/>
            </a:avLst>
          </a:prstGeom>
          <a:solidFill>
            <a:srgbClr val="FFFF99"/>
          </a:solidFill>
          <a:ln>
            <a:solidFill>
              <a:schemeClr val="bg2"/>
            </a:solidFill>
          </a:ln>
          <a:effectLst/>
        </p:spPr>
        <p:txBody>
          <a:bodyPr/>
          <a:lstStyle/>
          <a:p>
            <a:r>
              <a:rPr lang="en-US" altLang="zh-CN" b="1" i="1" dirty="0" smtClean="0">
                <a:solidFill>
                  <a:srgbClr val="CC00FF"/>
                </a:solidFill>
              </a:rPr>
              <a:t>n</a:t>
            </a:r>
            <a:r>
              <a:rPr lang="en-US" altLang="zh-CN" b="1" dirty="0" smtClean="0">
                <a:solidFill>
                  <a:srgbClr val="CC00FF"/>
                </a:solidFill>
              </a:rPr>
              <a:t>. </a:t>
            </a:r>
            <a:r>
              <a:rPr lang="zh-CN" altLang="en-US" b="1" dirty="0" smtClean="0">
                <a:solidFill>
                  <a:srgbClr val="CC00FF"/>
                </a:solidFill>
              </a:rPr>
              <a:t>得分</a:t>
            </a:r>
            <a:r>
              <a:rPr lang="en-US" altLang="zh-CN" b="1" dirty="0" smtClean="0">
                <a:solidFill>
                  <a:srgbClr val="CC00FF"/>
                </a:solidFill>
              </a:rPr>
              <a:t>; </a:t>
            </a:r>
            <a:r>
              <a:rPr lang="zh-CN" altLang="en-US" b="1" dirty="0" smtClean="0">
                <a:solidFill>
                  <a:srgbClr val="CC00FF"/>
                </a:solidFill>
              </a:rPr>
              <a:t>点   </a:t>
            </a:r>
            <a:r>
              <a:rPr lang="en-US" altLang="zh-CN" b="1" i="1" dirty="0" smtClean="0">
                <a:solidFill>
                  <a:srgbClr val="CC00FF"/>
                </a:solidFill>
              </a:rPr>
              <a:t>v</a:t>
            </a:r>
            <a:r>
              <a:rPr lang="en-US" altLang="zh-CN" b="1" dirty="0" smtClean="0">
                <a:solidFill>
                  <a:srgbClr val="CC00FF"/>
                </a:solidFill>
              </a:rPr>
              <a:t>. </a:t>
            </a:r>
            <a:r>
              <a:rPr lang="zh-CN" altLang="en-US" b="1" dirty="0" smtClean="0">
                <a:solidFill>
                  <a:srgbClr val="CC00FF"/>
                </a:solidFill>
              </a:rPr>
              <a:t>指</a:t>
            </a:r>
            <a:r>
              <a:rPr lang="en-US" altLang="zh-CN" b="1" dirty="0" smtClean="0">
                <a:solidFill>
                  <a:srgbClr val="CC00FF"/>
                </a:solidFill>
              </a:rPr>
              <a:t>; </a:t>
            </a:r>
            <a:r>
              <a:rPr lang="zh-CN" altLang="en-US" b="1" dirty="0" smtClean="0">
                <a:solidFill>
                  <a:srgbClr val="CC00FF"/>
                </a:solidFill>
              </a:rPr>
              <a:t>指向</a:t>
            </a:r>
            <a:endParaRPr lang="en-US" altLang="zh-CN" b="1" dirty="0" smtClean="0">
              <a:solidFill>
                <a:srgbClr val="CC00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598663" y="1412548"/>
            <a:ext cx="10042697" cy="2456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630555" indent="-63055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9537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036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113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3196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768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340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912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484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b="1" dirty="0"/>
              <a:t>A: What do Tom and Mike __________ do on weekends?</a:t>
            </a:r>
            <a:endParaRPr kumimoji="1"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kumimoji="1" lang="en-US" altLang="zh-CN" b="1" dirty="0"/>
              <a:t>B: They </a:t>
            </a:r>
            <a:r>
              <a:rPr kumimoji="1" lang="en-US" altLang="zh-CN" b="1" dirty="0">
                <a:solidFill>
                  <a:srgbClr val="FF0000"/>
                </a:solidFill>
              </a:rPr>
              <a:t>sometimes</a:t>
            </a:r>
            <a:r>
              <a:rPr kumimoji="1" lang="en-US" altLang="zh-CN" b="1" dirty="0"/>
              <a:t> go to the museum. </a:t>
            </a:r>
            <a:endParaRPr kumimoji="1"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kumimoji="1" lang="en-US" altLang="zh-CN" b="1" dirty="0"/>
              <a:t>A: __________ do they go to the shopping center?</a:t>
            </a:r>
            <a:endParaRPr kumimoji="1"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kumimoji="1" lang="en-US" altLang="zh-CN" b="1" dirty="0"/>
              <a:t>B: __________ ever. Maybe about twice a month.</a:t>
            </a:r>
            <a:endParaRPr kumimoji="1" lang="en-US" altLang="zh-CN" b="1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5816825" y="1404612"/>
            <a:ext cx="2231405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usually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190298" y="2560844"/>
            <a:ext cx="2459037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How often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352328" y="3141868"/>
            <a:ext cx="1708150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Hardly 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2537" name="Rectangle 12"/>
          <p:cNvSpPr>
            <a:spLocks noChangeArrowheads="1"/>
          </p:cNvSpPr>
          <p:nvPr/>
        </p:nvSpPr>
        <p:spPr bwMode="auto">
          <a:xfrm>
            <a:off x="191344" y="692696"/>
            <a:ext cx="876935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3. Fill in the blanks in the conversation.</a:t>
            </a:r>
            <a:endParaRPr lang="zh-CN" altLang="en-US" b="1" dirty="0">
              <a:solidFill>
                <a:srgbClr val="0000FF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06648" y="3750254"/>
            <a:ext cx="10889952" cy="2456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630555" indent="-63055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9537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036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113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3196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768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340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912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484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b="1" dirty="0"/>
              <a:t>A: ___________ do they watch TV?</a:t>
            </a:r>
            <a:endParaRPr kumimoji="1"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kumimoji="1" lang="en-US" altLang="zh-CN" b="1" dirty="0"/>
              <a:t>B: Mike never watches TV, but Tom watches TV _________ day. </a:t>
            </a:r>
            <a:endParaRPr kumimoji="1"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kumimoji="1" lang="en-US" altLang="zh-CN" b="1" dirty="0"/>
              <a:t>A: Oh,</a:t>
            </a:r>
            <a:r>
              <a:rPr kumimoji="1" lang="en-US" altLang="zh-CN" b="1" dirty="0">
                <a:solidFill>
                  <a:srgbClr val="0000FF"/>
                </a:solidFill>
              </a:rPr>
              <a:t> I’m just like Tom.</a:t>
            </a:r>
            <a:r>
              <a:rPr kumimoji="1" lang="en-US" altLang="zh-CN" b="1" dirty="0"/>
              <a:t> I _________ watch TV, too.  </a:t>
            </a:r>
            <a:endParaRPr kumimoji="1" lang="en-US" altLang="zh-CN" b="1" dirty="0"/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219424" y="3751843"/>
            <a:ext cx="2447925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How often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9201497" y="4272601"/>
            <a:ext cx="1439863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every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5649258" y="5502767"/>
            <a:ext cx="1800225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always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271" y="60"/>
            <a:ext cx="4878573" cy="112292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34" name="Group 54"/>
          <p:cNvGraphicFramePr>
            <a:graphicFrameLocks noGrp="1"/>
          </p:cNvGraphicFramePr>
          <p:nvPr/>
        </p:nvGraphicFramePr>
        <p:xfrm>
          <a:off x="1479948" y="2492896"/>
          <a:ext cx="9224564" cy="3744416"/>
        </p:xfrm>
        <a:graphic>
          <a:graphicData uri="http://schemas.openxmlformats.org/drawingml/2006/table">
            <a:tbl>
              <a:tblPr/>
              <a:tblGrid>
                <a:gridCol w="2513012"/>
                <a:gridCol w="3039144"/>
                <a:gridCol w="3672408"/>
              </a:tblGrid>
              <a:tr h="54654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My mother/father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</a:tr>
              <a:tr h="50405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always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405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usually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5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often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606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sometimes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606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hardly ever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405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never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0517" name="Rectangle 12"/>
          <p:cNvSpPr>
            <a:spLocks noChangeArrowheads="1"/>
          </p:cNvSpPr>
          <p:nvPr/>
        </p:nvSpPr>
        <p:spPr bwMode="auto">
          <a:xfrm>
            <a:off x="677901" y="1268760"/>
            <a:ext cx="10548862" cy="10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63855" indent="-36385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2867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369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446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44500" indent="-444500" eaLnBrk="1" hangingPunct="1">
              <a:lnSpc>
                <a:spcPct val="105000"/>
              </a:lnSpc>
            </a:pP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1. Complete the chart </a:t>
            </a:r>
            <a:r>
              <a:rPr lang="en-US" altLang="zh-CN" b="1" dirty="0" smtClean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with 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activities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you do and don’t do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. What about your mother/father? </a:t>
            </a:r>
            <a:endParaRPr lang="en-US" altLang="zh-CN" b="1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4187824" y="2924944"/>
            <a:ext cx="295275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C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b="1" dirty="0">
                <a:solidFill>
                  <a:srgbClr val="0070C0"/>
                </a:solidFill>
                <a:cs typeface="Times New Roman" panose="02020603050405020304" pitchFamily="18" charset="0"/>
              </a:rPr>
              <a:t>play basketball</a:t>
            </a:r>
            <a:endParaRPr lang="en-US" altLang="zh-CN" b="1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7803233" y="2949550"/>
            <a:ext cx="259238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play chess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511675" y="3497957"/>
            <a:ext cx="2159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0070C0"/>
                </a:solidFill>
                <a:cs typeface="Times New Roman" panose="02020603050405020304" pitchFamily="18" charset="0"/>
              </a:rPr>
              <a:t>read books</a:t>
            </a:r>
            <a:endParaRPr lang="en-US" altLang="zh-CN" b="1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7248526" y="3497957"/>
            <a:ext cx="33131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read newspapers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4079776" y="4021754"/>
            <a:ext cx="345598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0070C0"/>
                </a:solidFill>
                <a:cs typeface="Times New Roman" panose="02020603050405020304" pitchFamily="18" charset="0"/>
              </a:rPr>
              <a:t>eat hamburgers</a:t>
            </a:r>
            <a:endParaRPr lang="en-US" altLang="zh-CN" b="1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7727249" y="4001911"/>
            <a:ext cx="25209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eat chicken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4511676" y="4597943"/>
            <a:ext cx="237648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0070C0"/>
                </a:solidFill>
                <a:cs typeface="Times New Roman" panose="02020603050405020304" pitchFamily="18" charset="0"/>
              </a:rPr>
              <a:t>drink juice</a:t>
            </a:r>
            <a:endParaRPr lang="en-US" altLang="zh-CN" b="1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7817173" y="4597942"/>
            <a:ext cx="18018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drink tea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4540771" y="5153819"/>
            <a:ext cx="19431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0070C0"/>
                </a:solidFill>
                <a:cs typeface="Times New Roman" panose="02020603050405020304" pitchFamily="18" charset="0"/>
              </a:rPr>
              <a:t>watch TV</a:t>
            </a:r>
            <a:endParaRPr lang="en-US" altLang="zh-CN" b="1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7428707" y="5153797"/>
            <a:ext cx="29527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use the Internet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4475955" y="5657874"/>
            <a:ext cx="23764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0070C0"/>
                </a:solidFill>
                <a:cs typeface="Times New Roman" panose="02020603050405020304" pitchFamily="18" charset="0"/>
              </a:rPr>
              <a:t>stay up late</a:t>
            </a:r>
            <a:endParaRPr lang="en-US" altLang="zh-CN" b="1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7727249" y="5648458"/>
            <a:ext cx="23034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stay up late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506" y="234375"/>
            <a:ext cx="4878573" cy="112292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Text Box 5"/>
          <p:cNvSpPr txBox="1">
            <a:spLocks noChangeArrowheads="1"/>
          </p:cNvSpPr>
          <p:nvPr/>
        </p:nvSpPr>
        <p:spPr bwMode="auto">
          <a:xfrm>
            <a:off x="839416" y="989587"/>
            <a:ext cx="10657555" cy="628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2. Write five sentences using the </a:t>
            </a:r>
            <a:r>
              <a:rPr kumimoji="1"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</a:rPr>
              <a:t>information </a:t>
            </a:r>
            <a:r>
              <a:rPr kumimoji="1"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above.</a:t>
            </a:r>
            <a:endParaRPr kumimoji="1"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2"/>
          <p:cNvSpPr>
            <a:spLocks noChangeArrowheads="1"/>
          </p:cNvSpPr>
          <p:nvPr/>
        </p:nvSpPr>
        <p:spPr bwMode="auto">
          <a:xfrm>
            <a:off x="2278063" y="4633807"/>
            <a:ext cx="497006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cs typeface="Times New Roman" panose="02020603050405020304" pitchFamily="18" charset="0"/>
              </a:rPr>
              <a:t>5. I hardly ever watch TV.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279651" y="1844675"/>
            <a:ext cx="81375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</a:rPr>
              <a:t>1. I always play basketball after school. </a:t>
            </a:r>
            <a:endParaRPr lang="en-US" altLang="zh-CN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278063" y="2571750"/>
            <a:ext cx="864088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1325" indent="-4413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678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144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227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04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876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448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020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592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cs typeface="Times New Roman" panose="02020603050405020304" pitchFamily="18" charset="0"/>
              </a:rPr>
              <a:t>2. My father always plays chess on weekends.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2278063" y="3267407"/>
            <a:ext cx="76327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cs typeface="Times New Roman" panose="02020603050405020304" pitchFamily="18" charset="0"/>
              </a:rPr>
              <a:t>3. I usually read books on weekends.  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2278063" y="3950607"/>
            <a:ext cx="7561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cs typeface="Times New Roman" panose="02020603050405020304" pitchFamily="18" charset="0"/>
              </a:rPr>
              <a:t>4. My father sometimes drinks tea. 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2278063" y="5409168"/>
            <a:ext cx="612219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cs typeface="Times New Roman" panose="02020603050405020304" pitchFamily="18" charset="0"/>
              </a:rPr>
              <a:t>6. My father never </a:t>
            </a:r>
            <a:r>
              <a:rPr lang="en-US" altLang="zh-CN" b="1" dirty="0" smtClean="0">
                <a:cs typeface="Times New Roman" panose="02020603050405020304" pitchFamily="18" charset="0"/>
              </a:rPr>
              <a:t>stays up late. 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83432" y="188640"/>
            <a:ext cx="10585176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kern="10" dirty="0">
                <a:ln w="6600">
                  <a:solidFill>
                    <a:srgbClr val="333399"/>
                  </a:solidFill>
                  <a:prstDash val="solid"/>
                </a:ln>
                <a:solidFill>
                  <a:srgbClr val="993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2 </a:t>
            </a:r>
            <a:endParaRPr lang="en-US" altLang="zh-CN" sz="5400" b="1" kern="10" dirty="0">
              <a:ln w="6600">
                <a:solidFill>
                  <a:srgbClr val="333399"/>
                </a:solidFill>
                <a:prstDash val="solid"/>
              </a:ln>
              <a:solidFill>
                <a:srgbClr val="9933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5400" b="1" kern="10" dirty="0">
                <a:ln w="6600">
                  <a:solidFill>
                    <a:srgbClr val="333399"/>
                  </a:solidFill>
                  <a:prstDash val="solid"/>
                </a:ln>
                <a:solidFill>
                  <a:srgbClr val="993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often do you </a:t>
            </a:r>
            <a:r>
              <a:rPr lang="en-US" altLang="zh-CN" sz="5400" b="1" kern="10" dirty="0" smtClean="0">
                <a:ln w="6600">
                  <a:solidFill>
                    <a:srgbClr val="333399"/>
                  </a:solidFill>
                  <a:prstDash val="solid"/>
                </a:ln>
                <a:solidFill>
                  <a:srgbClr val="993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exercise?</a:t>
            </a:r>
            <a:endParaRPr lang="zh-CN" altLang="en-US" sz="5400" b="1" dirty="0">
              <a:ln w="6600">
                <a:solidFill>
                  <a:srgbClr val="333399"/>
                </a:solidFill>
                <a:prstDash val="solid"/>
              </a:ln>
              <a:solidFill>
                <a:srgbClr val="9933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表格 18"/>
          <p:cNvGraphicFramePr>
            <a:graphicFrameLocks noGrp="1"/>
          </p:cNvGraphicFramePr>
          <p:nvPr/>
        </p:nvGraphicFramePr>
        <p:xfrm>
          <a:off x="684082" y="889211"/>
          <a:ext cx="11028542" cy="5547360"/>
        </p:xfrm>
        <a:graphic>
          <a:graphicData uri="http://schemas.openxmlformats.org/drawingml/2006/table">
            <a:tbl>
              <a:tblPr firstRow="1" bandRow="1"/>
              <a:tblGrid>
                <a:gridCol w="11028542"/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Questions</a:t>
                      </a:r>
                      <a:r>
                        <a:rPr lang="en-US" altLang="zh-CN" sz="32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        Tina(girl)        Bill(boy)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How often</a:t>
                      </a:r>
                      <a:r>
                        <a:rPr lang="en-US" altLang="zh-CN" sz="32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do you</a:t>
                      </a:r>
                      <a:r>
                        <a:rPr lang="en-US" altLang="zh-CN" sz="3200" b="1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exercise</a:t>
                      </a:r>
                      <a:r>
                        <a:rPr lang="en-US" altLang="zh-CN" sz="32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?           __________    __________</a:t>
                      </a:r>
                      <a:endParaRPr lang="en-US" altLang="zh-CN" sz="3200" b="1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  <a:r>
                        <a:rPr lang="en-US" altLang="zh-CN" sz="32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How often do you </a:t>
                      </a:r>
                      <a:r>
                        <a:rPr lang="en-US" altLang="zh-CN" sz="3200" b="1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eat fruit</a:t>
                      </a:r>
                      <a:r>
                        <a:rPr lang="en-US" altLang="zh-CN" sz="32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?           __________    __________</a:t>
                      </a:r>
                      <a:endParaRPr lang="en-US" altLang="zh-CN" sz="3200" b="1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How many hours do you </a:t>
                      </a:r>
                      <a:endParaRPr lang="en-US" altLang="zh-CN" sz="3200" b="1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lang="en-US" altLang="zh-CN" sz="3200" b="1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sleep</a:t>
                      </a:r>
                      <a:r>
                        <a:rPr lang="en-US" altLang="zh-CN" sz="32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every night?                           __________     __________</a:t>
                      </a:r>
                      <a:endParaRPr lang="en-US" altLang="zh-CN" sz="3200" b="1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 How often do you </a:t>
                      </a:r>
                      <a:r>
                        <a:rPr lang="en-US" altLang="zh-CN" sz="3200" b="1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drink milk</a:t>
                      </a:r>
                      <a:r>
                        <a:rPr lang="en-US" altLang="zh-CN" sz="32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?      </a:t>
                      </a:r>
                      <a:r>
                        <a:rPr kumimoji="0" lang="en-US" altLang="zh-CN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__________     __________</a:t>
                      </a:r>
                      <a:endParaRPr lang="en-US" altLang="zh-CN" sz="3200" b="1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 How often do you </a:t>
                      </a:r>
                      <a:r>
                        <a:rPr lang="en-US" altLang="zh-CN" sz="3200" b="1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eat junk food</a:t>
                      </a:r>
                      <a:r>
                        <a:rPr lang="en-US" altLang="zh-CN" sz="32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?  </a:t>
                      </a:r>
                      <a:r>
                        <a:rPr kumimoji="0" lang="en-US" altLang="zh-CN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__________     _________</a:t>
                      </a:r>
                      <a:endParaRPr lang="en-US" altLang="zh-CN" sz="3200" b="1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 How often do you </a:t>
                      </a:r>
                      <a:r>
                        <a:rPr lang="en-US" altLang="zh-CN" sz="3200" b="1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drink coffee</a:t>
                      </a:r>
                      <a:r>
                        <a:rPr lang="en-US" altLang="zh-CN" sz="32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?    </a:t>
                      </a:r>
                      <a:r>
                        <a:rPr kumimoji="0" lang="en-US" altLang="zh-CN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__________     __________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3022" name="Text Box 78"/>
          <p:cNvSpPr txBox="1">
            <a:spLocks noChangeArrowheads="1"/>
          </p:cNvSpPr>
          <p:nvPr/>
        </p:nvSpPr>
        <p:spPr bwMode="auto">
          <a:xfrm>
            <a:off x="7037412" y="1615867"/>
            <a:ext cx="1866900" cy="5794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every day</a:t>
            </a:r>
            <a:endParaRPr kumimoji="1"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3023" name="Text Box 79"/>
          <p:cNvSpPr txBox="1">
            <a:spLocks noChangeArrowheads="1"/>
          </p:cNvSpPr>
          <p:nvPr/>
        </p:nvSpPr>
        <p:spPr bwMode="auto">
          <a:xfrm>
            <a:off x="9336360" y="1629559"/>
            <a:ext cx="2182812" cy="5794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9933FF"/>
                </a:solidFill>
                <a:cs typeface="Times New Roman" panose="02020603050405020304" pitchFamily="18" charset="0"/>
              </a:rPr>
              <a:t>hardly ever</a:t>
            </a:r>
            <a:endParaRPr kumimoji="1" lang="en-US" altLang="zh-CN" dirty="0">
              <a:solidFill>
                <a:srgbClr val="9933FF"/>
              </a:solidFill>
              <a:cs typeface="Times New Roman" panose="02020603050405020304" pitchFamily="18" charset="0"/>
            </a:endParaRPr>
          </a:p>
        </p:txBody>
      </p:sp>
      <p:sp>
        <p:nvSpPr>
          <p:cNvPr id="83026" name="Text Box 82"/>
          <p:cNvSpPr txBox="1">
            <a:spLocks noChangeArrowheads="1"/>
          </p:cNvSpPr>
          <p:nvPr/>
        </p:nvSpPr>
        <p:spPr bwMode="auto">
          <a:xfrm>
            <a:off x="7037412" y="2274257"/>
            <a:ext cx="1866900" cy="579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every day</a:t>
            </a:r>
            <a:endParaRPr kumimoji="1"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3027" name="Text Box 83"/>
          <p:cNvSpPr txBox="1">
            <a:spLocks noChangeArrowheads="1"/>
          </p:cNvSpPr>
          <p:nvPr/>
        </p:nvSpPr>
        <p:spPr bwMode="auto">
          <a:xfrm>
            <a:off x="7284197" y="5734015"/>
            <a:ext cx="1155700" cy="5794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never</a:t>
            </a:r>
            <a:endParaRPr kumimoji="1"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3028" name="Text Box 84"/>
          <p:cNvSpPr txBox="1">
            <a:spLocks noChangeArrowheads="1"/>
          </p:cNvSpPr>
          <p:nvPr/>
        </p:nvSpPr>
        <p:spPr bwMode="auto">
          <a:xfrm>
            <a:off x="7397704" y="3730103"/>
            <a:ext cx="928687" cy="579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nine</a:t>
            </a:r>
            <a:endParaRPr kumimoji="1"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3029" name="Text Box 85"/>
          <p:cNvSpPr txBox="1">
            <a:spLocks noChangeArrowheads="1"/>
          </p:cNvSpPr>
          <p:nvPr/>
        </p:nvSpPr>
        <p:spPr bwMode="auto">
          <a:xfrm>
            <a:off x="10076929" y="3717791"/>
            <a:ext cx="928687" cy="5794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9933FF"/>
                </a:solidFill>
                <a:cs typeface="Times New Roman" panose="02020603050405020304" pitchFamily="18" charset="0"/>
              </a:rPr>
              <a:t>nine</a:t>
            </a:r>
            <a:endParaRPr kumimoji="1" lang="en-US" altLang="zh-CN" dirty="0">
              <a:solidFill>
                <a:srgbClr val="9933FF"/>
              </a:solidFill>
              <a:cs typeface="Times New Roman" panose="02020603050405020304" pitchFamily="18" charset="0"/>
            </a:endParaRPr>
          </a:p>
        </p:txBody>
      </p:sp>
      <p:sp>
        <p:nvSpPr>
          <p:cNvPr id="83030" name="Text Box 86"/>
          <p:cNvSpPr txBox="1">
            <a:spLocks noChangeArrowheads="1"/>
          </p:cNvSpPr>
          <p:nvPr/>
        </p:nvSpPr>
        <p:spPr bwMode="auto">
          <a:xfrm>
            <a:off x="7144183" y="4293855"/>
            <a:ext cx="1866900" cy="5794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every day</a:t>
            </a:r>
            <a:endParaRPr kumimoji="1"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3031" name="Text Box 87"/>
          <p:cNvSpPr txBox="1">
            <a:spLocks noChangeArrowheads="1"/>
          </p:cNvSpPr>
          <p:nvPr/>
        </p:nvSpPr>
        <p:spPr bwMode="auto">
          <a:xfrm>
            <a:off x="9849916" y="2346266"/>
            <a:ext cx="1155700" cy="5794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9933FF"/>
                </a:solidFill>
                <a:cs typeface="Times New Roman" panose="02020603050405020304" pitchFamily="18" charset="0"/>
              </a:rPr>
              <a:t>never</a:t>
            </a:r>
            <a:endParaRPr kumimoji="1" lang="en-US" altLang="zh-CN" dirty="0">
              <a:solidFill>
                <a:srgbClr val="9933FF"/>
              </a:solidFill>
              <a:cs typeface="Times New Roman" panose="02020603050405020304" pitchFamily="18" charset="0"/>
            </a:endParaRPr>
          </a:p>
        </p:txBody>
      </p:sp>
      <p:sp>
        <p:nvSpPr>
          <p:cNvPr id="83032" name="Text Box 88"/>
          <p:cNvSpPr txBox="1">
            <a:spLocks noChangeArrowheads="1"/>
          </p:cNvSpPr>
          <p:nvPr/>
        </p:nvSpPr>
        <p:spPr bwMode="auto">
          <a:xfrm>
            <a:off x="6987513" y="4972677"/>
            <a:ext cx="2376264" cy="78175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kumimoji="1" lang="en-US" altLang="zh-CN" sz="2800" dirty="0">
                <a:solidFill>
                  <a:srgbClr val="FF0000"/>
                </a:solidFill>
                <a:cs typeface="Times New Roman" panose="02020603050405020304" pitchFamily="18" charset="0"/>
              </a:rPr>
              <a:t>2 or 3 times a week</a:t>
            </a:r>
            <a:endParaRPr kumimoji="1" lang="en-US" altLang="zh-CN" sz="28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3033" name="Text Box 89"/>
          <p:cNvSpPr txBox="1">
            <a:spLocks noChangeArrowheads="1"/>
          </p:cNvSpPr>
          <p:nvPr/>
        </p:nvSpPr>
        <p:spPr bwMode="auto">
          <a:xfrm>
            <a:off x="9552384" y="4941674"/>
            <a:ext cx="2366191" cy="78175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kumimoji="1" lang="en-US" altLang="zh-CN" sz="2800" dirty="0">
                <a:solidFill>
                  <a:srgbClr val="9933FF"/>
                </a:solidFill>
                <a:cs typeface="Times New Roman" panose="02020603050405020304" pitchFamily="18" charset="0"/>
              </a:rPr>
              <a:t>3 or 4 times a week</a:t>
            </a:r>
            <a:endParaRPr kumimoji="1" lang="en-US" altLang="zh-CN" sz="2800" dirty="0">
              <a:solidFill>
                <a:srgbClr val="9933FF"/>
              </a:solidFill>
              <a:cs typeface="Times New Roman" panose="02020603050405020304" pitchFamily="18" charset="0"/>
            </a:endParaRPr>
          </a:p>
        </p:txBody>
      </p:sp>
      <p:sp>
        <p:nvSpPr>
          <p:cNvPr id="83074" name="Text Box 130"/>
          <p:cNvSpPr txBox="1">
            <a:spLocks noChangeArrowheads="1"/>
          </p:cNvSpPr>
          <p:nvPr/>
        </p:nvSpPr>
        <p:spPr bwMode="auto">
          <a:xfrm>
            <a:off x="10029777" y="4321484"/>
            <a:ext cx="1155700" cy="579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9933FF"/>
                </a:solidFill>
                <a:cs typeface="Times New Roman" panose="02020603050405020304" pitchFamily="18" charset="0"/>
              </a:rPr>
              <a:t>never</a:t>
            </a:r>
            <a:endParaRPr kumimoji="1" lang="en-US" altLang="zh-CN" dirty="0">
              <a:solidFill>
                <a:srgbClr val="9933FF"/>
              </a:solidFill>
              <a:cs typeface="Times New Roman" panose="02020603050405020304" pitchFamily="18" charset="0"/>
            </a:endParaRPr>
          </a:p>
        </p:txBody>
      </p:sp>
      <p:sp>
        <p:nvSpPr>
          <p:cNvPr id="83075" name="Text Box 131"/>
          <p:cNvSpPr txBox="1">
            <a:spLocks noChangeArrowheads="1"/>
          </p:cNvSpPr>
          <p:nvPr/>
        </p:nvSpPr>
        <p:spPr bwMode="auto">
          <a:xfrm>
            <a:off x="9295220" y="5827479"/>
            <a:ext cx="2519363" cy="482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kumimoji="1" lang="en-US" altLang="zh-CN" dirty="0">
                <a:solidFill>
                  <a:srgbClr val="9933FF"/>
                </a:solidFill>
                <a:cs typeface="Times New Roman" panose="02020603050405020304" pitchFamily="18" charset="0"/>
              </a:rPr>
              <a:t>4 times a day</a:t>
            </a:r>
            <a:endParaRPr kumimoji="1" lang="en-US" altLang="zh-CN" dirty="0">
              <a:solidFill>
                <a:srgbClr val="9933FF"/>
              </a:solidFill>
              <a:cs typeface="Times New Roman" panose="02020603050405020304" pitchFamily="18" charset="0"/>
            </a:endParaRPr>
          </a:p>
        </p:txBody>
      </p:sp>
      <p:sp>
        <p:nvSpPr>
          <p:cNvPr id="97333" name="Text Box 134"/>
          <p:cNvSpPr txBox="1">
            <a:spLocks noChangeArrowheads="1"/>
          </p:cNvSpPr>
          <p:nvPr/>
        </p:nvSpPr>
        <p:spPr bwMode="auto">
          <a:xfrm>
            <a:off x="1309370" y="250825"/>
            <a:ext cx="979868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survey(</a:t>
            </a:r>
            <a:r>
              <a:rPr kumimoji="1"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调查</a:t>
            </a:r>
            <a:r>
              <a:rPr kumimoji="1"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about Tina’s and Bill’s habits.</a:t>
            </a:r>
            <a:endParaRPr kumimoji="1" lang="en-US" altLang="zh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79705"/>
            <a:ext cx="951230" cy="65468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solidFill>
                  <a:srgbClr val="FF0000"/>
                </a:solidFill>
              </a:rPr>
              <a:t>Tina’s Good/Healthy Habits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03605" y="1417955"/>
            <a:ext cx="10678795" cy="4526280"/>
          </a:xfrm>
          <a:solidFill>
            <a:srgbClr val="FFCC66">
              <a:alpha val="73000"/>
            </a:srgbClr>
          </a:solidFill>
        </p:spPr>
        <p:txBody>
          <a:bodyPr/>
          <a:p>
            <a:pPr marL="0" indent="0">
              <a:buNone/>
            </a:pPr>
            <a:r>
              <a:rPr lang="en-US" altLang="zh-CN" sz="4000">
                <a:solidFill>
                  <a:srgbClr val="FF0000"/>
                </a:solidFill>
              </a:rPr>
              <a:t>I think Tina has good habits</a:t>
            </a:r>
            <a:r>
              <a:rPr lang="en-US" altLang="zh-CN" sz="4000"/>
              <a:t>, because she exercises and eats fruit every day. She sleeps nine hours every night. And she likes milk very much,so she drinks milk every day. She eats junk food 2 or 3 times a week, but she never drinks coffee. </a:t>
            </a:r>
            <a:r>
              <a:rPr lang="en-US" altLang="zh-CN" sz="4000">
                <a:solidFill>
                  <a:srgbClr val="FF0000"/>
                </a:solidFill>
              </a:rPr>
              <a:t>So she is very healthy and her lifestyle(</a:t>
            </a:r>
            <a:r>
              <a:rPr lang="zh-CN" altLang="zh-CN" sz="4000">
                <a:solidFill>
                  <a:srgbClr val="FF0000"/>
                </a:solidFill>
              </a:rPr>
              <a:t>生活方式</a:t>
            </a:r>
            <a:r>
              <a:rPr lang="en-US" altLang="zh-CN" sz="4000">
                <a:solidFill>
                  <a:srgbClr val="FF0000"/>
                </a:solidFill>
              </a:rPr>
              <a:t>) is good.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58" name="Group 6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19380" y="2132965"/>
          <a:ext cx="6289675" cy="357632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4201795"/>
                <a:gridCol w="2087880"/>
              </a:tblGrid>
              <a:tr h="4572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Activities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Days a year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</a:tr>
              <a:tr h="311912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Exercise</a:t>
                      </a:r>
                      <a:endParaRPr kumimoji="0" lang="en-US" altLang="zh-CN" sz="24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Read books</a:t>
                      </a:r>
                      <a:endParaRPr kumimoji="0" lang="en-US" altLang="zh-CN" sz="24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Watch TV for over 2 hours </a:t>
                      </a:r>
                      <a:endParaRPr kumimoji="0" lang="en-US" altLang="zh-CN" sz="24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Drink juice</a:t>
                      </a:r>
                      <a:endParaRPr kumimoji="0" lang="en-US" altLang="zh-CN" sz="24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Eat hamburgers</a:t>
                      </a:r>
                      <a:endParaRPr kumimoji="0" lang="en-US" altLang="zh-CN" sz="24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Help with housework</a:t>
                      </a:r>
                      <a:endParaRPr kumimoji="0" lang="en-US" altLang="zh-CN" sz="24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Stay up late</a:t>
                      </a:r>
                      <a:endParaRPr kumimoji="0" lang="zh-CN" altLang="en-US" sz="24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 to the dentist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365</a:t>
                      </a:r>
                      <a:endParaRPr kumimoji="0" lang="en-US" altLang="zh-CN" sz="24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365</a:t>
                      </a:r>
                      <a:endParaRPr kumimoji="0" lang="en-US" altLang="zh-CN" sz="24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320</a:t>
                      </a:r>
                      <a:endParaRPr kumimoji="0" lang="en-US" altLang="zh-CN" sz="24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210</a:t>
                      </a:r>
                      <a:endParaRPr kumimoji="0" lang="en-US" altLang="zh-CN" sz="24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</a:t>
                      </a:r>
                      <a:endParaRPr kumimoji="0" lang="en-US" altLang="zh-CN" sz="24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kumimoji="0" lang="en-US" altLang="zh-CN" sz="24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kumimoji="0" lang="en-US" altLang="zh-CN" sz="24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</a:tr>
            </a:tbl>
          </a:graphicData>
        </a:graphic>
      </p:graphicFrame>
      <p:sp>
        <p:nvSpPr>
          <p:cNvPr id="8213" name="Rectangle 12"/>
          <p:cNvSpPr>
            <a:spLocks noChangeArrowheads="1"/>
          </p:cNvSpPr>
          <p:nvPr/>
        </p:nvSpPr>
        <p:spPr bwMode="auto">
          <a:xfrm>
            <a:off x="759460" y="332740"/>
            <a:ext cx="7134860" cy="1445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sz="4000" b="1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Jane’s daily habits</a:t>
            </a:r>
            <a:endParaRPr lang="en-US" altLang="zh-CN" sz="4000" b="1" dirty="0">
              <a:solidFill>
                <a:srgbClr val="FF0000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Look at the </a:t>
            </a:r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information 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in the </a:t>
            </a:r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chart </a:t>
            </a:r>
            <a:endParaRPr lang="en-US" altLang="zh-CN" b="1" dirty="0" smtClean="0">
              <a:solidFill>
                <a:srgbClr val="0000FF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and complete the report.</a:t>
            </a:r>
            <a:endParaRPr lang="zh-CN" altLang="en-US" b="1" dirty="0">
              <a:solidFill>
                <a:srgbClr val="0000FF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" y="260181"/>
            <a:ext cx="897582" cy="8975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0885" y="189230"/>
            <a:ext cx="1500505" cy="15227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ectangle 10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460490" y="1844675"/>
            <a:ext cx="5547995" cy="4810125"/>
          </a:xfrm>
          <a:prstGeom prst="rect">
            <a:avLst/>
          </a:prstGeom>
          <a:solidFill>
            <a:srgbClr val="FDE4CF"/>
          </a:solidFill>
          <a:ln>
            <a:noFill/>
          </a:ln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b="1" dirty="0" smtClean="0">
                <a:cs typeface="Times New Roman" panose="02020603050405020304" pitchFamily="18" charset="0"/>
              </a:rPr>
              <a:t>Jane </a:t>
            </a:r>
            <a:r>
              <a:rPr lang="en-US" altLang="zh-CN" sz="2800" b="1" dirty="0">
                <a:cs typeface="Times New Roman" panose="02020603050405020304" pitchFamily="18" charset="0"/>
              </a:rPr>
              <a:t>is a</a:t>
            </a:r>
            <a:r>
              <a:rPr lang="en-US" altLang="zh-CN" sz="2800" b="1" dirty="0">
                <a:solidFill>
                  <a:srgbClr val="0000FF"/>
                </a:solidFill>
                <a:cs typeface="Times New Roman" panose="02020603050405020304" pitchFamily="18" charset="0"/>
              </a:rPr>
              <a:t> 16-year-old</a:t>
            </a:r>
            <a:r>
              <a:rPr lang="en-US" altLang="zh-CN" sz="2800" b="1" dirty="0">
                <a:cs typeface="Times New Roman" panose="02020603050405020304" pitchFamily="18" charset="0"/>
              </a:rPr>
              <a:t> high </a:t>
            </a:r>
            <a:r>
              <a:rPr lang="en-US" altLang="zh-CN" sz="2800" b="1" dirty="0" smtClean="0">
                <a:cs typeface="Times New Roman" panose="02020603050405020304" pitchFamily="18" charset="0"/>
              </a:rPr>
              <a:t>school </a:t>
            </a:r>
            <a:r>
              <a:rPr lang="en-US" altLang="zh-CN" sz="2800" b="1" dirty="0">
                <a:cs typeface="Times New Roman" panose="02020603050405020304" pitchFamily="18" charset="0"/>
              </a:rPr>
              <a:t>student in the United </a:t>
            </a:r>
            <a:r>
              <a:rPr lang="en-US" altLang="zh-CN" sz="2800" b="1" dirty="0" smtClean="0">
                <a:cs typeface="Times New Roman" panose="02020603050405020304" pitchFamily="18" charset="0"/>
              </a:rPr>
              <a:t>States</a:t>
            </a:r>
            <a:r>
              <a:rPr lang="en-US" altLang="zh-CN" sz="2800" b="1" dirty="0">
                <a:cs typeface="Times New Roman" panose="02020603050405020304" pitchFamily="18" charset="0"/>
              </a:rPr>
              <a:t>. </a:t>
            </a:r>
            <a:r>
              <a:rPr lang="en-US" altLang="zh-CN" sz="2800" b="1" i="1" dirty="0">
                <a:cs typeface="Times New Roman" panose="02020603050405020304" pitchFamily="18" charset="0"/>
              </a:rPr>
              <a:t>American Teenager </a:t>
            </a:r>
            <a:r>
              <a:rPr lang="en-US" altLang="zh-CN" sz="2800" b="1" dirty="0">
                <a:solidFill>
                  <a:srgbClr val="0000FF"/>
                </a:solidFill>
                <a:cs typeface="Times New Roman" panose="02020603050405020304" pitchFamily="18" charset="0"/>
              </a:rPr>
              <a:t>magazine</a:t>
            </a:r>
            <a:r>
              <a:rPr lang="en-US" altLang="zh-CN" sz="2800" b="1" dirty="0">
                <a:cs typeface="Times New Roman" panose="02020603050405020304" pitchFamily="18" charset="0"/>
              </a:rPr>
              <a:t> asked her </a:t>
            </a:r>
            <a:r>
              <a:rPr lang="en-US" altLang="zh-CN" sz="2800" b="1" dirty="0" smtClean="0">
                <a:cs typeface="Times New Roman" panose="02020603050405020304" pitchFamily="18" charset="0"/>
              </a:rPr>
              <a:t>about </a:t>
            </a:r>
            <a:r>
              <a:rPr lang="en-US" altLang="zh-CN" sz="2800" b="1" dirty="0">
                <a:cs typeface="Times New Roman" panose="02020603050405020304" pitchFamily="18" charset="0"/>
              </a:rPr>
              <a:t>her habits. </a:t>
            </a:r>
            <a:r>
              <a:rPr lang="en-US" altLang="zh-CN" sz="2800" b="1" u="sng" dirty="0">
                <a:cs typeface="Times New Roman" panose="02020603050405020304" pitchFamily="18" charset="0"/>
              </a:rPr>
              <a:t>Jane has a lot of good habits.</a:t>
            </a:r>
            <a:r>
              <a:rPr lang="en-US" altLang="zh-CN" sz="2800" b="1" dirty="0">
                <a:cs typeface="Times New Roman" panose="02020603050405020304" pitchFamily="18" charset="0"/>
              </a:rPr>
              <a:t> She </a:t>
            </a: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always</a:t>
            </a:r>
            <a:r>
              <a:rPr lang="en-US" altLang="zh-CN" sz="2800" b="1" u="sng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cs typeface="Times New Roman" panose="02020603050405020304" pitchFamily="18" charset="0"/>
              </a:rPr>
              <a:t> exercises and she reads books __________. Also, she ________ drinks juice and she ____________ stays up late. </a:t>
            </a:r>
            <a:endParaRPr lang="en-US" altLang="zh-CN" sz="2800" b="1" dirty="0">
              <a:cs typeface="Times New Roman" panose="02020603050405020304" pitchFamily="18" charset="0"/>
            </a:endParaRPr>
          </a:p>
        </p:txBody>
      </p:sp>
      <p:sp>
        <p:nvSpPr>
          <p:cNvPr id="6148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984105" y="4941570"/>
            <a:ext cx="136080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often</a:t>
            </a:r>
            <a:endParaRPr lang="en-US" altLang="zh-CN" sz="28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149" name="Text Box 5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671945" y="4941570"/>
            <a:ext cx="167259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every day</a:t>
            </a:r>
            <a:endParaRPr lang="en-US" altLang="zh-CN" sz="28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150" name="Text Box 6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620885" y="5463540"/>
            <a:ext cx="223901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hardly ever</a:t>
            </a:r>
            <a:endParaRPr lang="en-US" altLang="zh-CN" sz="28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/>
      <p:bldP spid="6149" grpId="0"/>
      <p:bldP spid="615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58" name="Group 6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19380" y="2132965"/>
          <a:ext cx="6289675" cy="357632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4201795"/>
                <a:gridCol w="2087880"/>
              </a:tblGrid>
              <a:tr h="4572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Activities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Days a year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</a:tr>
              <a:tr h="311912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Exercise</a:t>
                      </a:r>
                      <a:endParaRPr kumimoji="0" lang="en-US" altLang="zh-CN" sz="24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Read books</a:t>
                      </a:r>
                      <a:endParaRPr kumimoji="0" lang="en-US" altLang="zh-CN" sz="24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Watch TV </a:t>
                      </a: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 over 2 hours</a:t>
                      </a: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kumimoji="0" lang="en-US" altLang="zh-CN" sz="24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Drink juice</a:t>
                      </a:r>
                      <a:endParaRPr kumimoji="0" lang="en-US" altLang="zh-CN" sz="24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Eat hamburgers</a:t>
                      </a:r>
                      <a:endParaRPr kumimoji="0" lang="en-US" altLang="zh-CN" sz="24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Help with housework</a:t>
                      </a:r>
                      <a:endParaRPr kumimoji="0" lang="en-US" altLang="zh-CN" sz="24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Stay up late</a:t>
                      </a:r>
                      <a:endParaRPr kumimoji="0" lang="zh-CN" altLang="en-US" sz="24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 to the dentist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365</a:t>
                      </a:r>
                      <a:endParaRPr kumimoji="0" lang="en-US" altLang="zh-CN" sz="24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365</a:t>
                      </a:r>
                      <a:endParaRPr kumimoji="0" lang="en-US" altLang="zh-CN" sz="24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320</a:t>
                      </a:r>
                      <a:endParaRPr kumimoji="0" lang="en-US" altLang="zh-CN" sz="24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210</a:t>
                      </a:r>
                      <a:endParaRPr kumimoji="0" lang="en-US" altLang="zh-CN" sz="24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</a:t>
                      </a:r>
                      <a:endParaRPr kumimoji="0" lang="en-US" altLang="zh-CN" sz="24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kumimoji="0" lang="en-US" altLang="zh-CN" sz="24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kumimoji="0" lang="en-US" altLang="zh-CN" sz="24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</a:tr>
            </a:tbl>
          </a:graphicData>
        </a:graphic>
      </p:graphicFrame>
      <p:sp>
        <p:nvSpPr>
          <p:cNvPr id="8213" name="Rectangle 12"/>
          <p:cNvSpPr>
            <a:spLocks noChangeArrowheads="1"/>
          </p:cNvSpPr>
          <p:nvPr/>
        </p:nvSpPr>
        <p:spPr bwMode="auto">
          <a:xfrm>
            <a:off x="1846580" y="236855"/>
            <a:ext cx="713486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Look at the </a:t>
            </a:r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information 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in the </a:t>
            </a:r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chart </a:t>
            </a:r>
            <a:endParaRPr lang="en-US" altLang="zh-CN" b="1" dirty="0" smtClean="0">
              <a:solidFill>
                <a:srgbClr val="0000FF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and complete the chart.</a:t>
            </a:r>
            <a:endParaRPr lang="zh-CN" altLang="en-US" b="1" dirty="0">
              <a:solidFill>
                <a:srgbClr val="0000FF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29" y="278596"/>
            <a:ext cx="897582" cy="8975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0885" y="189230"/>
            <a:ext cx="1500505" cy="15227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ectangle 10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409055" y="1772920"/>
            <a:ext cx="5632450" cy="4697095"/>
          </a:xfrm>
          <a:prstGeom prst="rect">
            <a:avLst/>
          </a:prstGeom>
          <a:solidFill>
            <a:srgbClr val="FDE4CF"/>
          </a:solidFill>
          <a:ln>
            <a:noFill/>
          </a:ln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b="1" u="sng" dirty="0">
                <a:solidFill>
                  <a:srgbClr val="0000FF"/>
                </a:solidFill>
                <a:cs typeface="Times New Roman" panose="02020603050405020304" pitchFamily="18" charset="0"/>
              </a:rPr>
              <a:t>However</a:t>
            </a:r>
            <a:r>
              <a:rPr lang="en-US" altLang="zh-CN" sz="2800" b="1" u="sng" dirty="0">
                <a:cs typeface="Times New Roman" panose="02020603050405020304" pitchFamily="18" charset="0"/>
              </a:rPr>
              <a:t>, she has some bad habits, too.</a:t>
            </a:r>
            <a:r>
              <a:rPr lang="en-US" altLang="zh-CN" sz="2800" b="1" dirty="0">
                <a:cs typeface="Times New Roman" panose="02020603050405020304" pitchFamily="18" charset="0"/>
              </a:rPr>
              <a:t> She _________ watches TV</a:t>
            </a:r>
            <a:r>
              <a:rPr lang="en-US" altLang="zh-CN" sz="2800" b="1" dirty="0">
                <a:solidFill>
                  <a:srgbClr val="0000FF"/>
                </a:solidFill>
                <a:cs typeface="Times New Roman" panose="02020603050405020304" pitchFamily="18" charset="0"/>
              </a:rPr>
              <a:t> for more than two hours</a:t>
            </a:r>
            <a:r>
              <a:rPr lang="en-US" altLang="zh-CN" sz="2800" b="1" dirty="0">
                <a:cs typeface="Times New Roman" panose="02020603050405020304" pitchFamily="18" charset="0"/>
              </a:rPr>
              <a:t> a day, and she __________ eats hamburgers. Her parents are not very happy because she </a:t>
            </a:r>
            <a:r>
              <a:rPr lang="en-US" altLang="zh-CN" sz="2800" b="1" dirty="0" smtClean="0">
                <a:cs typeface="Times New Roman" panose="02020603050405020304" pitchFamily="18" charset="0"/>
              </a:rPr>
              <a:t>___________ </a:t>
            </a:r>
            <a:r>
              <a:rPr lang="en-US" altLang="zh-CN" sz="2800" b="1" dirty="0">
                <a:cs typeface="Times New Roman" panose="02020603050405020304" pitchFamily="18" charset="0"/>
              </a:rPr>
              <a:t>helps with housework and she __________ </a:t>
            </a:r>
            <a:r>
              <a:rPr lang="en-US" altLang="zh-CN" sz="2800" b="1" dirty="0">
                <a:solidFill>
                  <a:srgbClr val="0000FF"/>
                </a:solidFill>
                <a:cs typeface="Times New Roman" panose="02020603050405020304" pitchFamily="18" charset="0"/>
              </a:rPr>
              <a:t>goes to the dentist for teeth cleaning</a:t>
            </a:r>
            <a:r>
              <a:rPr lang="en-US" altLang="zh-CN" sz="2800" b="1" dirty="0">
                <a:cs typeface="Times New Roman" panose="02020603050405020304" pitchFamily="18" charset="0"/>
              </a:rPr>
              <a:t>. </a:t>
            </a:r>
            <a:r>
              <a:rPr lang="en-US" altLang="zh-CN" sz="2800" b="1" dirty="0">
                <a:solidFill>
                  <a:srgbClr val="0000FF"/>
                </a:solidFill>
                <a:cs typeface="Times New Roman" panose="02020603050405020304" pitchFamily="18" charset="0"/>
              </a:rPr>
              <a:t>She says she is afraid!</a:t>
            </a:r>
            <a:endParaRPr lang="en-US" altLang="zh-CN" sz="2800" b="1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711529" y="2133806"/>
            <a:ext cx="1763712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usually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Text Box 9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414840" y="3213080"/>
            <a:ext cx="2520950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sometimes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919238" y="4221728"/>
            <a:ext cx="2339975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hardly ever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9475664" y="4797410"/>
            <a:ext cx="1439862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never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234263" y="467961"/>
            <a:ext cx="26709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cs typeface="Times New Roman" panose="02020603050405020304" pitchFamily="18" charset="0"/>
              </a:rPr>
              <a:t>but</a:t>
            </a:r>
            <a:r>
              <a:rPr lang="zh-CN" altLang="en-US" b="1" dirty="0">
                <a:solidFill>
                  <a:srgbClr val="0000FF"/>
                </a:solidFill>
                <a:cs typeface="Times New Roman" panose="02020603050405020304" pitchFamily="18" charset="0"/>
              </a:rPr>
              <a:t>和</a:t>
            </a:r>
            <a:r>
              <a:rPr lang="en-US" altLang="zh-CN" b="1" dirty="0">
                <a:solidFill>
                  <a:srgbClr val="0000FF"/>
                </a:solidFill>
                <a:cs typeface="Times New Roman" panose="02020603050405020304" pitchFamily="18" charset="0"/>
              </a:rPr>
              <a:t>however</a:t>
            </a:r>
            <a:endParaRPr lang="zh-CN" altLang="en-US" sz="6600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402223"/>
            <a:ext cx="1586535" cy="702895"/>
          </a:xfrm>
          <a:prstGeom prst="rect">
            <a:avLst/>
          </a:prstGeom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51384" y="1340768"/>
            <a:ext cx="11161240" cy="5144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Blip>
                <a:blip r:embed="rId3"/>
              </a:buBlip>
            </a:pPr>
            <a:r>
              <a:rPr kumimoji="0" lang="zh-CN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从语义上看</a:t>
            </a:r>
            <a:r>
              <a:rPr kumimoji="0" 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所表示的是非常明显的对比，转折的意味较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however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要强。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Blip>
                <a:blip r:embed="rId3"/>
              </a:buBlip>
            </a:pP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从语法上看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是个并列连词，其连接的并列成分可以是单词、短语或句子。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however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表示“然而”、“可是”时，是连接性副词。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Blip>
                <a:blip r:embed="rId3"/>
              </a:buBlip>
            </a:pP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从语序上看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总是位于它所引出的分句之首，而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however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却可位于分句之首、之中或之尾。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Blip>
                <a:blip r:embed="rId3"/>
              </a:buBlip>
            </a:pP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从标点上看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之后一般不使用逗号，但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however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通常用逗号与句子其他部分分开。</a:t>
            </a:r>
            <a:endParaRPr kumimoji="0" lang="zh-CN" alt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335360" y="1412776"/>
            <a:ext cx="11305256" cy="514467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marL="441325" indent="-4413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9537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036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113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3196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768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340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912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484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4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1.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However</a:t>
            </a:r>
            <a:r>
              <a:rPr lang="en-US" altLang="zh-CN" b="1" dirty="0">
                <a:cs typeface="Times New Roman" panose="02020603050405020304" pitchFamily="18" charset="0"/>
              </a:rPr>
              <a:t>, she has some bad habits, too</a:t>
            </a:r>
            <a:r>
              <a:rPr lang="en-US" altLang="zh-CN" b="1" dirty="0" smtClean="0">
                <a:cs typeface="Times New Roman" panose="02020603050405020304" pitchFamily="18" charset="0"/>
              </a:rPr>
              <a:t>.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14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   </a:t>
            </a:r>
            <a:r>
              <a:rPr lang="zh-CN" altLang="en-US" b="1" dirty="0" smtClean="0">
                <a:cs typeface="Times New Roman" panose="02020603050405020304" pitchFamily="18" charset="0"/>
              </a:rPr>
              <a:t>然而，她也有一些坏习惯。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14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    however</a:t>
            </a:r>
            <a:r>
              <a:rPr lang="zh-CN" altLang="en-US" b="1" dirty="0">
                <a:solidFill>
                  <a:srgbClr val="FF0000"/>
                </a:solidFill>
                <a:cs typeface="Times New Roman" panose="02020603050405020304" pitchFamily="18" charset="0"/>
              </a:rPr>
              <a:t>  </a:t>
            </a:r>
            <a:r>
              <a:rPr lang="en-US" altLang="zh-CN" b="1" i="1" dirty="0">
                <a:solidFill>
                  <a:srgbClr val="FF0000"/>
                </a:solidFill>
                <a:cs typeface="Times New Roman" panose="02020603050405020304" pitchFamily="18" charset="0"/>
              </a:rPr>
              <a:t>adv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. </a:t>
            </a:r>
            <a:r>
              <a:rPr lang="zh-CN" altLang="en-US" b="1" dirty="0">
                <a:solidFill>
                  <a:srgbClr val="FF0000"/>
                </a:solidFill>
                <a:cs typeface="Times New Roman" panose="02020603050405020304" pitchFamily="18" charset="0"/>
              </a:rPr>
              <a:t>  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然而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; 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不过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14000"/>
              </a:lnSpc>
            </a:pPr>
            <a:r>
              <a:rPr lang="en-US" altLang="zh-CN" b="1" dirty="0">
                <a:solidFill>
                  <a:srgbClr val="0000FF"/>
                </a:solidFill>
                <a:cs typeface="Times New Roman" panose="02020603050405020304" pitchFamily="18" charset="0"/>
              </a:rPr>
              <a:t>    </a:t>
            </a:r>
            <a:r>
              <a:rPr lang="zh-CN" altLang="en-US" b="1" dirty="0">
                <a:solidFill>
                  <a:srgbClr val="0000FF"/>
                </a:solidFill>
                <a:cs typeface="Times New Roman" panose="02020603050405020304" pitchFamily="18" charset="0"/>
              </a:rPr>
              <a:t>表示转折关系，可放在句首、句中、句</a:t>
            </a:r>
            <a:r>
              <a:rPr lang="zh-CN" altLang="en-US" b="1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末，常用逗号与句子其他部分隔开。</a:t>
            </a:r>
            <a:endParaRPr lang="en-US" altLang="zh-CN" b="1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marL="1078230" indent="-1078230" eaLnBrk="1" hangingPunct="1">
              <a:lnSpc>
                <a:spcPct val="114000"/>
              </a:lnSpc>
            </a:pPr>
            <a:r>
              <a:rPr lang="en-US" altLang="zh-CN" b="1" dirty="0">
                <a:latin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  e.g. This is one way to solve the problem.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However</a:t>
            </a:r>
            <a:r>
              <a:rPr lang="en-US" altLang="zh-CN" b="1" dirty="0">
                <a:cs typeface="Times New Roman" panose="02020603050405020304" pitchFamily="18" charset="0"/>
              </a:rPr>
              <a:t>, there are others.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marL="1078230" indent="-1078230" eaLnBrk="1" hangingPunct="1">
              <a:lnSpc>
                <a:spcPct val="114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         Jenny </a:t>
            </a:r>
            <a:r>
              <a:rPr lang="en-US" altLang="zh-CN" b="1" dirty="0">
                <a:cs typeface="Times New Roman" panose="02020603050405020304" pitchFamily="18" charset="0"/>
              </a:rPr>
              <a:t>felt ill yesterday. She went to work,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however</a:t>
            </a:r>
            <a:r>
              <a:rPr lang="en-US" altLang="zh-CN" b="1" dirty="0">
                <a:cs typeface="Times New Roman" panose="02020603050405020304" pitchFamily="18" charset="0"/>
              </a:rPr>
              <a:t>.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marL="1078230" indent="-1078230" eaLnBrk="1" hangingPunct="1">
              <a:lnSpc>
                <a:spcPct val="114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         There </a:t>
            </a:r>
            <a:r>
              <a:rPr lang="en-US" altLang="zh-CN" b="1" dirty="0">
                <a:cs typeface="Times New Roman" panose="02020603050405020304" pitchFamily="18" charset="0"/>
              </a:rPr>
              <a:t>may,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however</a:t>
            </a:r>
            <a:r>
              <a:rPr lang="en-US" altLang="zh-CN" b="1" dirty="0">
                <a:cs typeface="Times New Roman" panose="02020603050405020304" pitchFamily="18" charset="0"/>
              </a:rPr>
              <a:t>, be other things we don’t know about.</a:t>
            </a:r>
            <a:endParaRPr lang="zh-CN" altLang="zh-CN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188640"/>
            <a:ext cx="5436896" cy="105887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911424" y="836712"/>
            <a:ext cx="10369152" cy="472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【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语境应</a:t>
            </a:r>
            <a:r>
              <a:rPr kumimoji="0" lang="zh-CN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用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】</a:t>
            </a:r>
            <a:r>
              <a:rPr kumimoji="0" lang="zh-CN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根据句意选用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however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填空。</a:t>
            </a:r>
            <a:endParaRPr kumimoji="0" lang="zh-CN" altLang="en-US" b="1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1) The boy is hard-working, _______ not very clever.</a:t>
            </a:r>
            <a:endParaRPr kumimoji="0" lang="en-US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marR="0" lvl="0" indent="-53340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2) I thought my answer was right. _________, Miss Wang said I was wrong.</a:t>
            </a:r>
            <a:endParaRPr kumimoji="0" lang="en-US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marR="0" lvl="0" indent="-53340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3) Henry doesn’t like classical music ________ his sister enjoys it very much.</a:t>
            </a:r>
            <a:endParaRPr kumimoji="0" lang="en-US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marR="0" lvl="0" indent="-53340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4) I’d like to go with you. I’m too busy, _________. I’m afraid I’ll have no time.    </a:t>
            </a:r>
            <a:endParaRPr kumimoji="0" lang="en-US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813306" y="4397762"/>
            <a:ext cx="20882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however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240016" y="1484784"/>
            <a:ext cx="7761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but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032104" y="2050155"/>
            <a:ext cx="17588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However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08168" y="3200301"/>
            <a:ext cx="7761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but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767408" y="980728"/>
            <a:ext cx="10801200" cy="4819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1325" indent="-4413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9537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036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113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3196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768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340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912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484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2. She </a:t>
            </a:r>
            <a:r>
              <a:rPr lang="en-US" altLang="zh-CN" b="1" dirty="0" smtClean="0">
                <a:cs typeface="Times New Roman" panose="02020603050405020304" pitchFamily="18" charset="0"/>
              </a:rPr>
              <a:t>usually watches </a:t>
            </a:r>
            <a:r>
              <a:rPr lang="en-US" altLang="zh-CN" b="1" dirty="0">
                <a:cs typeface="Times New Roman" panose="02020603050405020304" pitchFamily="18" charset="0"/>
              </a:rPr>
              <a:t>TV for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more than</a:t>
            </a:r>
            <a:r>
              <a:rPr lang="en-US" altLang="zh-CN" b="1" dirty="0">
                <a:cs typeface="Times New Roman" panose="02020603050405020304" pitchFamily="18" charset="0"/>
              </a:rPr>
              <a:t> two hours a </a:t>
            </a:r>
            <a:r>
              <a:rPr lang="en-US" altLang="zh-CN" b="1" dirty="0" smtClean="0">
                <a:cs typeface="Times New Roman" panose="02020603050405020304" pitchFamily="18" charset="0"/>
              </a:rPr>
              <a:t>day.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b="1" dirty="0" smtClean="0">
                <a:cs typeface="Times New Roman" panose="02020603050405020304" pitchFamily="18" charset="0"/>
              </a:rPr>
              <a:t>    她</a:t>
            </a:r>
            <a:r>
              <a:rPr lang="zh-CN" altLang="en-US" b="1" dirty="0">
                <a:cs typeface="Times New Roman" panose="02020603050405020304" pitchFamily="18" charset="0"/>
              </a:rPr>
              <a:t>通常每天看电视超过</a:t>
            </a:r>
            <a:r>
              <a:rPr lang="zh-CN" altLang="en-US" b="1" dirty="0" smtClean="0">
                <a:cs typeface="Times New Roman" panose="02020603050405020304" pitchFamily="18" charset="0"/>
              </a:rPr>
              <a:t>两个小时。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</a:t>
            </a:r>
            <a:r>
              <a:rPr lang="en-US" altLang="zh-CN" b="1" dirty="0">
                <a:solidFill>
                  <a:srgbClr val="FF0000"/>
                </a:solidFill>
              </a:rPr>
              <a:t>more </a:t>
            </a:r>
            <a:r>
              <a:rPr lang="en-US" altLang="zh-CN" b="1" dirty="0" smtClean="0">
                <a:solidFill>
                  <a:srgbClr val="FF0000"/>
                </a:solidFill>
              </a:rPr>
              <a:t>than   </a:t>
            </a:r>
            <a:r>
              <a:rPr lang="zh-CN" altLang="en-US" b="1" dirty="0" smtClean="0">
                <a:solidFill>
                  <a:srgbClr val="FF0000"/>
                </a:solidFill>
              </a:rPr>
              <a:t>超过</a:t>
            </a:r>
            <a:r>
              <a:rPr lang="en-US" altLang="zh-CN" b="1" dirty="0" smtClean="0">
                <a:solidFill>
                  <a:srgbClr val="FF0000"/>
                </a:solidFill>
                <a:latin typeface="+mj-ea"/>
                <a:ea typeface="+mj-ea"/>
              </a:rPr>
              <a:t>……</a:t>
            </a:r>
            <a:r>
              <a:rPr lang="en-US" altLang="zh-CN" b="1" dirty="0" smtClean="0">
                <a:solidFill>
                  <a:srgbClr val="FF0000"/>
                </a:solidFill>
                <a:ea typeface="+mj-ea"/>
                <a:cs typeface="Times New Roman" panose="02020603050405020304" pitchFamily="18" charset="0"/>
              </a:rPr>
              <a:t>; </a:t>
            </a:r>
            <a:r>
              <a:rPr lang="zh-CN" altLang="en-US" b="1" dirty="0" smtClean="0">
                <a:solidFill>
                  <a:srgbClr val="FF0000"/>
                </a:solidFill>
                <a:latin typeface="+mj-ea"/>
                <a:ea typeface="+mj-ea"/>
              </a:rPr>
              <a:t>多于</a:t>
            </a:r>
            <a:r>
              <a:rPr lang="en-US" altLang="zh-CN" b="1" dirty="0" smtClean="0">
                <a:solidFill>
                  <a:srgbClr val="FF0000"/>
                </a:solidFill>
                <a:latin typeface="+mj-ea"/>
                <a:ea typeface="+mj-ea"/>
              </a:rPr>
              <a:t>……</a:t>
            </a:r>
            <a:endParaRPr lang="en-US" altLang="zh-CN" b="1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b="1" dirty="0" smtClean="0">
                <a:solidFill>
                  <a:srgbClr val="FF0000"/>
                </a:solidFill>
              </a:rPr>
              <a:t>    后</a:t>
            </a:r>
            <a:r>
              <a:rPr lang="zh-CN" altLang="en-US" b="1" dirty="0">
                <a:solidFill>
                  <a:srgbClr val="FF0000"/>
                </a:solidFill>
              </a:rPr>
              <a:t>接数词</a:t>
            </a:r>
            <a:r>
              <a:rPr lang="zh-CN" altLang="en-US" b="1" dirty="0" smtClean="0">
                <a:solidFill>
                  <a:srgbClr val="FF0000"/>
                </a:solidFill>
              </a:rPr>
              <a:t>，同义表达为</a:t>
            </a:r>
            <a:r>
              <a:rPr lang="en-US" altLang="zh-CN" b="1" dirty="0">
                <a:solidFill>
                  <a:srgbClr val="FF0000"/>
                </a:solidFill>
              </a:rPr>
              <a:t>over</a:t>
            </a:r>
            <a:r>
              <a:rPr lang="zh-CN" altLang="en-US" b="1" dirty="0">
                <a:solidFill>
                  <a:srgbClr val="FF0000"/>
                </a:solidFill>
              </a:rPr>
              <a:t>，反</a:t>
            </a:r>
            <a:r>
              <a:rPr lang="zh-CN" altLang="en-US" b="1" dirty="0" smtClean="0">
                <a:solidFill>
                  <a:srgbClr val="FF0000"/>
                </a:solidFill>
              </a:rPr>
              <a:t>义表达为 </a:t>
            </a:r>
            <a:r>
              <a:rPr lang="en-US" altLang="zh-CN" b="1" dirty="0" smtClean="0">
                <a:solidFill>
                  <a:srgbClr val="FF0000"/>
                </a:solidFill>
              </a:rPr>
              <a:t>less than (</a:t>
            </a:r>
            <a:r>
              <a:rPr lang="zh-CN" altLang="en-US" b="1" dirty="0" smtClean="0">
                <a:solidFill>
                  <a:srgbClr val="FF0000"/>
                </a:solidFill>
              </a:rPr>
              <a:t>不</a:t>
            </a:r>
            <a:r>
              <a:rPr lang="zh-CN" altLang="en-US" b="1" dirty="0">
                <a:solidFill>
                  <a:srgbClr val="FF0000"/>
                </a:solidFill>
              </a:rPr>
              <a:t>到；</a:t>
            </a:r>
            <a:r>
              <a:rPr lang="zh-CN" altLang="en-US" b="1" dirty="0" smtClean="0">
                <a:solidFill>
                  <a:srgbClr val="FF0000"/>
                </a:solidFill>
              </a:rPr>
              <a:t>少于</a:t>
            </a:r>
            <a:r>
              <a:rPr lang="en-US" altLang="zh-CN" b="1" dirty="0" smtClean="0">
                <a:solidFill>
                  <a:srgbClr val="FF0000"/>
                </a:solidFill>
              </a:rPr>
              <a:t>)</a:t>
            </a:r>
            <a:r>
              <a:rPr lang="zh-CN" altLang="en-US" b="1" dirty="0" smtClean="0">
                <a:solidFill>
                  <a:srgbClr val="FF0000"/>
                </a:solidFill>
              </a:rPr>
              <a:t>。</a:t>
            </a:r>
            <a:endParaRPr lang="zh-CN" altLang="en-US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b="1" dirty="0"/>
              <a:t>    </a:t>
            </a:r>
            <a:r>
              <a:rPr lang="en-US" altLang="zh-CN" b="1" dirty="0">
                <a:solidFill>
                  <a:srgbClr val="0000FF"/>
                </a:solidFill>
              </a:rPr>
              <a:t>more </a:t>
            </a:r>
            <a:r>
              <a:rPr lang="en-US" altLang="zh-CN" b="1" dirty="0" smtClean="0">
                <a:solidFill>
                  <a:srgbClr val="0000FF"/>
                </a:solidFill>
              </a:rPr>
              <a:t>than</a:t>
            </a:r>
            <a:r>
              <a:rPr lang="zh-CN" altLang="en-US" b="1" dirty="0">
                <a:solidFill>
                  <a:srgbClr val="0000FF"/>
                </a:solidFill>
              </a:rPr>
              <a:t>后接</a:t>
            </a:r>
            <a:r>
              <a:rPr lang="zh-CN" altLang="en-US" b="1" dirty="0" smtClean="0">
                <a:solidFill>
                  <a:srgbClr val="0000FF"/>
                </a:solidFill>
              </a:rPr>
              <a:t>名词</a:t>
            </a:r>
            <a:r>
              <a:rPr lang="en-US" altLang="zh-CN" b="1" dirty="0" smtClean="0">
                <a:solidFill>
                  <a:srgbClr val="0000FF"/>
                </a:solidFill>
              </a:rPr>
              <a:t>, </a:t>
            </a:r>
            <a:r>
              <a:rPr lang="zh-CN" altLang="en-US" b="1" dirty="0" smtClean="0">
                <a:solidFill>
                  <a:srgbClr val="0000FF"/>
                </a:solidFill>
              </a:rPr>
              <a:t>意为 </a:t>
            </a:r>
            <a:r>
              <a:rPr lang="en-US" altLang="zh-CN" b="1" dirty="0" smtClean="0">
                <a:solidFill>
                  <a:srgbClr val="0000FF"/>
                </a:solidFill>
              </a:rPr>
              <a:t>“</a:t>
            </a:r>
            <a:r>
              <a:rPr lang="zh-CN" altLang="en-US" b="1" dirty="0" smtClean="0">
                <a:solidFill>
                  <a:srgbClr val="0000FF"/>
                </a:solidFill>
              </a:rPr>
              <a:t>不只是</a:t>
            </a:r>
            <a:r>
              <a:rPr lang="zh-CN" altLang="en-US" b="1" dirty="0">
                <a:solidFill>
                  <a:srgbClr val="0000FF"/>
                </a:solidFill>
              </a:rPr>
              <a:t>；不</a:t>
            </a:r>
            <a:r>
              <a:rPr lang="zh-CN" altLang="en-US" b="1" dirty="0" smtClean="0">
                <a:solidFill>
                  <a:srgbClr val="0000FF"/>
                </a:solidFill>
              </a:rPr>
              <a:t>仅仅</a:t>
            </a:r>
            <a:r>
              <a:rPr lang="en-US" altLang="zh-CN" b="1" dirty="0" smtClean="0">
                <a:solidFill>
                  <a:srgbClr val="0000FF"/>
                </a:solidFill>
              </a:rPr>
              <a:t>”</a:t>
            </a:r>
            <a:r>
              <a:rPr lang="zh-CN" altLang="en-US" b="1" dirty="0" smtClean="0">
                <a:solidFill>
                  <a:srgbClr val="0000FF"/>
                </a:solidFill>
              </a:rPr>
              <a:t>。</a:t>
            </a:r>
            <a:endParaRPr lang="en-US" altLang="zh-CN" b="1" dirty="0" smtClean="0">
              <a:solidFill>
                <a:srgbClr val="0000FF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0000FF"/>
                </a:solidFill>
              </a:rPr>
              <a:t>    </a:t>
            </a:r>
            <a:r>
              <a:rPr lang="en-US" altLang="zh-CN" b="1" dirty="0"/>
              <a:t>e.g. There are </a:t>
            </a:r>
            <a:r>
              <a:rPr lang="en-US" altLang="zh-CN" b="1" dirty="0" smtClean="0">
                <a:solidFill>
                  <a:srgbClr val="FF0000"/>
                </a:solidFill>
              </a:rPr>
              <a:t>more than </a:t>
            </a:r>
            <a:r>
              <a:rPr lang="en-US" altLang="zh-CN" b="1" dirty="0" smtClean="0"/>
              <a:t>30 </a:t>
            </a:r>
            <a:r>
              <a:rPr lang="en-US" altLang="zh-CN" b="1" dirty="0"/>
              <a:t>students on the playground</a:t>
            </a:r>
            <a:r>
              <a:rPr lang="en-US" altLang="zh-CN" b="1" dirty="0" smtClean="0"/>
              <a:t>.</a:t>
            </a:r>
            <a:endParaRPr lang="en-US" altLang="zh-CN" b="1" dirty="0" smtClean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       Mr. Li is </a:t>
            </a:r>
            <a:r>
              <a:rPr lang="en-US" altLang="zh-CN" b="1" dirty="0">
                <a:solidFill>
                  <a:srgbClr val="FF0000"/>
                </a:solidFill>
              </a:rPr>
              <a:t>more than </a:t>
            </a:r>
            <a:r>
              <a:rPr lang="en-US" altLang="zh-CN" b="1" dirty="0"/>
              <a:t>an actor. He is a teacher, too. </a:t>
            </a:r>
            <a:endParaRPr lang="zh-CN" altLang="en-US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95400" y="620688"/>
            <a:ext cx="10873208" cy="541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41325" indent="-441325">
              <a:lnSpc>
                <a:spcPct val="120000"/>
              </a:lnSpc>
            </a:pPr>
            <a:r>
              <a:rPr lang="en-US" altLang="zh-CN" b="1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【</a:t>
            </a:r>
            <a:r>
              <a:rPr lang="zh-CN" altLang="en-US" b="1" dirty="0">
                <a:solidFill>
                  <a:srgbClr val="0000FF"/>
                </a:solidFill>
                <a:cs typeface="Times New Roman" panose="02020603050405020304" pitchFamily="18" charset="0"/>
              </a:rPr>
              <a:t>语</a:t>
            </a:r>
            <a:r>
              <a:rPr lang="zh-CN" altLang="en-US" b="1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境应用</a:t>
            </a:r>
            <a:r>
              <a:rPr lang="en-US" altLang="zh-CN" b="1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】Ⅰ</a:t>
            </a:r>
            <a:r>
              <a:rPr lang="en-US" altLang="zh-CN" b="1" dirty="0">
                <a:solidFill>
                  <a:srgbClr val="0000FF"/>
                </a:solidFill>
                <a:cs typeface="Times New Roman" panose="02020603050405020304" pitchFamily="18" charset="0"/>
              </a:rPr>
              <a:t>. </a:t>
            </a:r>
            <a:r>
              <a:rPr lang="zh-CN" altLang="en-US" b="1" dirty="0">
                <a:solidFill>
                  <a:srgbClr val="0000FF"/>
                </a:solidFill>
                <a:cs typeface="Times New Roman" panose="02020603050405020304" pitchFamily="18" charset="0"/>
              </a:rPr>
              <a:t>写出划线部分的汉语意</a:t>
            </a:r>
            <a:r>
              <a:rPr lang="zh-CN" altLang="en-US" b="1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思。</a:t>
            </a:r>
            <a:endParaRPr lang="zh-CN" altLang="en-US" b="1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1) John </a:t>
            </a:r>
            <a:r>
              <a:rPr lang="en-US" altLang="zh-CN" b="1" dirty="0">
                <a:cs typeface="Times New Roman" panose="02020603050405020304" pitchFamily="18" charset="0"/>
              </a:rPr>
              <a:t>lived in China for </a:t>
            </a:r>
            <a:r>
              <a:rPr lang="en-US" altLang="zh-CN" b="1" u="sng" dirty="0">
                <a:cs typeface="Times New Roman" panose="02020603050405020304" pitchFamily="18" charset="0"/>
              </a:rPr>
              <a:t>more than five years</a:t>
            </a:r>
            <a:r>
              <a:rPr lang="en-US" altLang="zh-CN" b="1" dirty="0">
                <a:cs typeface="Times New Roman" panose="02020603050405020304" pitchFamily="18" charset="0"/>
              </a:rPr>
              <a:t>.  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cs typeface="Times New Roman" panose="02020603050405020304" pitchFamily="18" charset="0"/>
              </a:rPr>
              <a:t>   </a:t>
            </a:r>
            <a:r>
              <a:rPr lang="en-US" altLang="zh-CN" b="1" dirty="0">
                <a:cs typeface="Times New Roman" panose="02020603050405020304" pitchFamily="18" charset="0"/>
              </a:rPr>
              <a:t> ______________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marL="441325" indent="-441325"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2) </a:t>
            </a:r>
            <a:r>
              <a:rPr lang="en-US" altLang="zh-CN" b="1" u="sng" dirty="0">
                <a:cs typeface="Times New Roman" panose="02020603050405020304" pitchFamily="18" charset="0"/>
              </a:rPr>
              <a:t>He is more than a teacher to us</a:t>
            </a:r>
            <a:r>
              <a:rPr lang="en-US" altLang="zh-CN" b="1" dirty="0">
                <a:cs typeface="Times New Roman" panose="02020603050405020304" pitchFamily="18" charset="0"/>
              </a:rPr>
              <a:t>. He is our friend, too. 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marL="441325" indent="-441325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   </a:t>
            </a:r>
            <a:r>
              <a:rPr lang="en-US" altLang="zh-CN" b="1" dirty="0" smtClean="0">
                <a:cs typeface="Times New Roman" panose="02020603050405020304" pitchFamily="18" charset="0"/>
              </a:rPr>
              <a:t>___________________________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marL="441325" indent="-441325">
              <a:lnSpc>
                <a:spcPct val="120000"/>
              </a:lnSpc>
            </a:pPr>
            <a:r>
              <a:rPr lang="en-US" altLang="zh-CN" b="1" dirty="0">
                <a:solidFill>
                  <a:srgbClr val="0000FF"/>
                </a:solidFill>
                <a:cs typeface="Times New Roman" panose="02020603050405020304" pitchFamily="18" charset="0"/>
              </a:rPr>
              <a:t>Ⅱ. </a:t>
            </a:r>
            <a:r>
              <a:rPr lang="zh-CN" altLang="en-US" b="1" dirty="0">
                <a:solidFill>
                  <a:srgbClr val="0000FF"/>
                </a:solidFill>
                <a:cs typeface="Times New Roman" panose="02020603050405020304" pitchFamily="18" charset="0"/>
              </a:rPr>
              <a:t>同义句转</a:t>
            </a:r>
            <a:r>
              <a:rPr lang="zh-CN" altLang="en-US" b="1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换。</a:t>
            </a:r>
            <a:endParaRPr lang="zh-CN" altLang="en-US" b="1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marL="441325" indent="-441325"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3) It </a:t>
            </a:r>
            <a:r>
              <a:rPr lang="en-US" altLang="zh-CN" b="1" dirty="0">
                <a:cs typeface="Times New Roman" panose="02020603050405020304" pitchFamily="18" charset="0"/>
              </a:rPr>
              <a:t>took Jason over 30 minutes to get to school this morning.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marL="441325" indent="-441325"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   It </a:t>
            </a:r>
            <a:r>
              <a:rPr lang="en-US" altLang="zh-CN" b="1" dirty="0">
                <a:cs typeface="Times New Roman" panose="02020603050405020304" pitchFamily="18" charset="0"/>
              </a:rPr>
              <a:t>took Jason _______ _______ 30 minutes to get to school this morning. 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89720" y="1772816"/>
            <a:ext cx="15841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</a:rPr>
              <a:t>年</a:t>
            </a:r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多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89720" y="2996952"/>
            <a:ext cx="5886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对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</a:rPr>
              <a:t>我们来说，他不仅仅是老</a:t>
            </a:r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师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19736" y="4797152"/>
            <a:ext cx="26997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more      than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3068960"/>
            <a:ext cx="10058400" cy="129454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2060848"/>
            <a:ext cx="9289032" cy="3810000"/>
          </a:xfrm>
          <a:prstGeom prst="rect">
            <a:avLst/>
          </a:prstGeom>
        </p:spPr>
      </p:pic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2495600" y="2737819"/>
            <a:ext cx="7920880" cy="2456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514350" indent="-5143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1349375" indent="-1349375">
              <a:lnSpc>
                <a:spcPct val="120000"/>
              </a:lnSpc>
            </a:pPr>
            <a:r>
              <a:rPr lang="zh-CN" altLang="zh-CN" b="1" dirty="0">
                <a:solidFill>
                  <a:srgbClr val="FF0000"/>
                </a:solidFill>
              </a:rPr>
              <a:t>体裁：</a:t>
            </a:r>
            <a:r>
              <a:rPr lang="zh-CN" altLang="zh-CN" b="1" dirty="0"/>
              <a:t>介绍自己的好习惯和坏</a:t>
            </a:r>
            <a:r>
              <a:rPr lang="zh-CN" altLang="zh-CN" b="1" dirty="0" smtClean="0"/>
              <a:t>习惯</a:t>
            </a:r>
            <a:endParaRPr lang="en-US" altLang="zh-CN" b="1" dirty="0" smtClean="0"/>
          </a:p>
          <a:p>
            <a:pPr marL="1349375" indent="-1349375">
              <a:lnSpc>
                <a:spcPct val="12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文体</a:t>
            </a:r>
            <a:r>
              <a:rPr lang="zh-CN" altLang="en-US" b="1" dirty="0" smtClean="0">
                <a:solidFill>
                  <a:srgbClr val="FF0000"/>
                </a:solidFill>
              </a:rPr>
              <a:t>：</a:t>
            </a:r>
            <a:r>
              <a:rPr lang="zh-CN" altLang="zh-CN" b="1" dirty="0" smtClean="0"/>
              <a:t>说明文</a:t>
            </a:r>
            <a:endParaRPr lang="zh-CN" altLang="zh-CN" b="1" dirty="0"/>
          </a:p>
          <a:p>
            <a:pPr marL="1349375" indent="-1349375">
              <a:lnSpc>
                <a:spcPct val="120000"/>
              </a:lnSpc>
            </a:pPr>
            <a:r>
              <a:rPr lang="zh-CN" altLang="zh-CN" b="1" dirty="0">
                <a:solidFill>
                  <a:srgbClr val="FF0000"/>
                </a:solidFill>
              </a:rPr>
              <a:t>时态：</a:t>
            </a:r>
            <a:r>
              <a:rPr lang="zh-CN" altLang="zh-CN" b="1" dirty="0"/>
              <a:t>介绍日常习惯时，用一般现在时。</a:t>
            </a:r>
            <a:endParaRPr lang="zh-CN" altLang="zh-CN" b="1" dirty="0"/>
          </a:p>
          <a:p>
            <a:pPr marL="1349375" indent="-1349375">
              <a:lnSpc>
                <a:spcPct val="120000"/>
              </a:lnSpc>
            </a:pPr>
            <a:r>
              <a:rPr lang="zh-CN" altLang="zh-CN" b="1" dirty="0">
                <a:solidFill>
                  <a:srgbClr val="FF0000"/>
                </a:solidFill>
              </a:rPr>
              <a:t>人称</a:t>
            </a:r>
            <a:r>
              <a:rPr lang="zh-CN" altLang="zh-CN" b="1" dirty="0" smtClean="0">
                <a:solidFill>
                  <a:srgbClr val="FF0000"/>
                </a:solidFill>
              </a:rPr>
              <a:t>：</a:t>
            </a:r>
            <a:r>
              <a:rPr lang="zh-CN" altLang="zh-CN" b="1" dirty="0" smtClean="0"/>
              <a:t>第一人称</a:t>
            </a:r>
            <a:endParaRPr lang="zh-CN" altLang="zh-CN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36" y="620688"/>
            <a:ext cx="4653704" cy="186148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815424" y="457410"/>
            <a:ext cx="26564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0000FF"/>
                </a:solidFill>
                <a:latin typeface="宋体" panose="02010600030101010101" pitchFamily="2" charset="-122"/>
              </a:rPr>
              <a:t>【</a:t>
            </a:r>
            <a:r>
              <a:rPr lang="zh-CN" altLang="en-US" b="1" dirty="0" smtClean="0">
                <a:solidFill>
                  <a:srgbClr val="0000FF"/>
                </a:solidFill>
                <a:latin typeface="宋体" panose="02010600030101010101" pitchFamily="2" charset="-122"/>
              </a:rPr>
              <a:t>头脑风暴</a:t>
            </a:r>
            <a:r>
              <a:rPr lang="en-US" altLang="zh-CN" b="1" dirty="0" smtClean="0">
                <a:solidFill>
                  <a:srgbClr val="0000FF"/>
                </a:solidFill>
                <a:latin typeface="宋体" panose="02010600030101010101" pitchFamily="2" charset="-122"/>
              </a:rPr>
              <a:t>】</a:t>
            </a:r>
            <a:endParaRPr lang="zh-CN" altLang="en-US" dirty="0">
              <a:solidFill>
                <a:srgbClr val="0000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2580"/>
          <a:stretch>
            <a:fillRect/>
          </a:stretch>
        </p:blipFill>
        <p:spPr>
          <a:xfrm>
            <a:off x="2927648" y="1412776"/>
            <a:ext cx="6664640" cy="38123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904" y="295623"/>
            <a:ext cx="1368152" cy="90112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51384" y="404664"/>
            <a:ext cx="2733441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300" b="1" dirty="0" smtClean="0">
                <a:solidFill>
                  <a:srgbClr val="0000FF"/>
                </a:solidFill>
                <a:latin typeface="宋体" panose="02010600030101010101" pitchFamily="2" charset="-122"/>
              </a:rPr>
              <a:t>【</a:t>
            </a:r>
            <a:r>
              <a:rPr lang="zh-CN" altLang="en-US" sz="3300" b="1" dirty="0" smtClean="0">
                <a:solidFill>
                  <a:srgbClr val="0000FF"/>
                </a:solidFill>
                <a:latin typeface="宋体" panose="02010600030101010101" pitchFamily="2" charset="-122"/>
              </a:rPr>
              <a:t>提供素材</a:t>
            </a:r>
            <a:r>
              <a:rPr lang="en-US" altLang="zh-CN" sz="3300" b="1" dirty="0" smtClean="0">
                <a:solidFill>
                  <a:srgbClr val="0000FF"/>
                </a:solidFill>
                <a:latin typeface="宋体" panose="02010600030101010101" pitchFamily="2" charset="-122"/>
              </a:rPr>
              <a:t>】</a:t>
            </a:r>
            <a:endParaRPr lang="zh-CN" altLang="en-US" sz="3300" dirty="0">
              <a:solidFill>
                <a:srgbClr val="0000FF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75920" y="524517"/>
            <a:ext cx="1034257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300" b="1" dirty="0">
                <a:solidFill>
                  <a:srgbClr val="0000FF"/>
                </a:solidFill>
                <a:latin typeface="宋体" panose="02010600030101010101" pitchFamily="2" charset="-122"/>
              </a:rPr>
              <a:t>语块</a:t>
            </a:r>
            <a:endParaRPr lang="zh-CN" altLang="en-US" sz="3300" dirty="0">
              <a:solidFill>
                <a:srgbClr val="0000FF"/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839416" y="1182960"/>
          <a:ext cx="10629725" cy="5029200"/>
        </p:xfrm>
        <a:graphic>
          <a:graphicData uri="http://schemas.openxmlformats.org/drawingml/2006/table">
            <a:tbl>
              <a:tblPr/>
              <a:tblGrid>
                <a:gridCol w="2420813"/>
                <a:gridCol w="5131116"/>
                <a:gridCol w="3077796"/>
              </a:tblGrid>
              <a:tr h="43799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000" b="1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习惯（</a:t>
                      </a:r>
                      <a:r>
                        <a:rPr lang="zh-CN" altLang="en-US" sz="30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生活、学习）</a:t>
                      </a:r>
                      <a:endParaRPr lang="zh-CN" altLang="en-US" sz="30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500" marR="36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0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具体内容</a:t>
                      </a:r>
                      <a:endParaRPr lang="zh-CN" altLang="en-US" sz="30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500" marR="36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0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频率</a:t>
                      </a:r>
                      <a:endParaRPr lang="zh-CN" altLang="en-US" sz="30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500" marR="36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</a:tr>
              <a:tr h="408796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0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好习惯</a:t>
                      </a:r>
                      <a:endParaRPr lang="zh-CN" altLang="en-US" sz="30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500" marR="36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b="1" dirty="0"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▲</a:t>
                      </a:r>
                      <a:r>
                        <a:rPr lang="en-US" sz="3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exercise / play sports, go running / do some running, (1</a:t>
                      </a:r>
                      <a:r>
                        <a:rPr lang="en-US" sz="30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)_____________________</a:t>
                      </a:r>
                      <a:endParaRPr lang="en-US" sz="30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3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CN" altLang="en-US" sz="30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帮助做家务</a:t>
                      </a:r>
                      <a:r>
                        <a:rPr lang="en-US" altLang="zh-CN" sz="3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), </a:t>
                      </a:r>
                      <a:r>
                        <a:rPr lang="en-US" sz="3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drink water / juice </a:t>
                      </a:r>
                      <a:r>
                        <a:rPr lang="en-US" sz="3000" b="1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instead of </a:t>
                      </a:r>
                      <a:r>
                        <a:rPr lang="en-US" sz="3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CN" altLang="en-US" sz="30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而不是</a:t>
                      </a:r>
                      <a:r>
                        <a:rPr lang="en-US" altLang="zh-CN" sz="3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</a:t>
                      </a:r>
                      <a:r>
                        <a:rPr lang="en-US" sz="3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cola or drinks, eat fruit and vegetables instead of junk food, (2</a:t>
                      </a:r>
                      <a:r>
                        <a:rPr lang="en-US" sz="30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)________________(</a:t>
                      </a:r>
                      <a:r>
                        <a:rPr lang="zh-CN" altLang="en-US" sz="30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去看牙医</a:t>
                      </a:r>
                      <a:r>
                        <a:rPr lang="en-US" altLang="zh-CN" sz="3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), </a:t>
                      </a:r>
                      <a:r>
                        <a:rPr lang="en-US" sz="3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brush teeth, </a:t>
                      </a:r>
                      <a:endParaRPr lang="en-US" sz="30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500" marR="36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(almost) every</a:t>
                      </a:r>
                      <a:endParaRPr lang="en-US" sz="30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3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day, once / twice</a:t>
                      </a:r>
                      <a:endParaRPr lang="en-US" sz="30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3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week / month, three / four / ... times a week</a:t>
                      </a:r>
                      <a:r>
                        <a:rPr lang="en-US" sz="30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endParaRPr lang="en-US" sz="3000" b="1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30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(3)_____________(</a:t>
                      </a:r>
                      <a:r>
                        <a:rPr lang="zh-CN" altLang="en-US" sz="3000" b="1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几乎从不</a:t>
                      </a:r>
                      <a:r>
                        <a:rPr lang="en-US" altLang="zh-CN" sz="30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), </a:t>
                      </a:r>
                      <a:r>
                        <a:rPr lang="en-US" sz="30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never, always, usually,</a:t>
                      </a:r>
                      <a:endParaRPr lang="en-US" sz="3000" b="1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30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often, sometime</a:t>
                      </a:r>
                      <a:endParaRPr lang="en-US" sz="30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500" marR="36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8976320" y="4312935"/>
            <a:ext cx="216706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solidFill>
                  <a:srgbClr val="FF0000"/>
                </a:solidFill>
                <a:cs typeface="Times New Roman" panose="02020603050405020304" pitchFamily="18" charset="0"/>
              </a:rPr>
              <a:t>hardly ever </a:t>
            </a:r>
            <a:endParaRPr lang="zh-CN" altLang="en-US" sz="30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91744" y="2924944"/>
            <a:ext cx="360226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solidFill>
                  <a:srgbClr val="FF0000"/>
                </a:solidFill>
                <a:cs typeface="Times New Roman" panose="02020603050405020304" pitchFamily="18" charset="0"/>
              </a:rPr>
              <a:t>help with housework</a:t>
            </a:r>
            <a:endParaRPr lang="zh-CN" altLang="en-US" sz="30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632673" y="5177031"/>
            <a:ext cx="280237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solidFill>
                  <a:srgbClr val="FF0000"/>
                </a:solidFill>
                <a:cs typeface="Times New Roman" panose="02020603050405020304" pitchFamily="18" charset="0"/>
              </a:rPr>
              <a:t>go to the dentist</a:t>
            </a:r>
            <a:endParaRPr lang="zh-CN" altLang="en-US" sz="30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479376" y="476672"/>
          <a:ext cx="10629725" cy="5852160"/>
        </p:xfrm>
        <a:graphic>
          <a:graphicData uri="http://schemas.openxmlformats.org/drawingml/2006/table">
            <a:tbl>
              <a:tblPr/>
              <a:tblGrid>
                <a:gridCol w="2636837"/>
                <a:gridCol w="4707979"/>
                <a:gridCol w="3284909"/>
              </a:tblGrid>
              <a:tr h="437996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32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习惯</a:t>
                      </a:r>
                      <a:endParaRPr lang="zh-CN" altLang="en-US" sz="32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32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（生活、学习）</a:t>
                      </a:r>
                      <a:endParaRPr lang="zh-CN" altLang="en-US" sz="32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500" marR="36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32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具体内容</a:t>
                      </a:r>
                      <a:endParaRPr lang="zh-CN" altLang="en-US" sz="32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500" marR="36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32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频率</a:t>
                      </a:r>
                      <a:endParaRPr lang="zh-CN" altLang="en-US" sz="32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500" marR="36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</a:tr>
              <a:tr h="4087966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好习惯</a:t>
                      </a:r>
                      <a:endParaRPr lang="zh-CN" altLang="en-US" sz="32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500" marR="36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32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(4)___________________</a:t>
                      </a:r>
                      <a:endParaRPr lang="en-US" sz="3200" b="1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32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____________(</a:t>
                      </a:r>
                      <a:r>
                        <a:rPr lang="zh-CN" altLang="en-US" sz="32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早睡早起</a:t>
                      </a:r>
                      <a:r>
                        <a:rPr lang="en-US" altLang="zh-CN" sz="3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), </a:t>
                      </a:r>
                      <a:r>
                        <a:rPr lang="en-US" sz="3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wash your hands before and after a meal, </a:t>
                      </a:r>
                      <a:r>
                        <a:rPr lang="en-US" sz="3200" b="1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throw waste in the bin </a:t>
                      </a:r>
                      <a:r>
                        <a:rPr lang="en-US" sz="3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CN" altLang="en-US" sz="32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把废物扔进垃圾桶</a:t>
                      </a:r>
                      <a:r>
                        <a:rPr lang="en-US" altLang="zh-CN" sz="3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), </a:t>
                      </a:r>
                      <a:r>
                        <a:rPr lang="en-US" sz="3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keep the house clean, keep your desk tidy, get enough sleep and </a:t>
                      </a:r>
                      <a:r>
                        <a:rPr lang="en-US" sz="32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rest</a:t>
                      </a:r>
                      <a:endParaRPr lang="en-US" sz="32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500" marR="36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32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(almost) every</a:t>
                      </a:r>
                      <a:endParaRPr lang="en-US" sz="3200" b="1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32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day, once / twice</a:t>
                      </a:r>
                      <a:endParaRPr lang="en-US" sz="3200" b="1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32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week / month, three / four / ... times a week,</a:t>
                      </a:r>
                      <a:endParaRPr lang="en-US" sz="3200" b="1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32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hardly ever, never</a:t>
                      </a:r>
                      <a:r>
                        <a:rPr lang="en-US" sz="3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always, </a:t>
                      </a:r>
                      <a:r>
                        <a:rPr lang="en-US" sz="32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usually,</a:t>
                      </a:r>
                      <a:r>
                        <a:rPr lang="en-US" sz="3200" b="1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often</a:t>
                      </a:r>
                      <a:r>
                        <a:rPr lang="en-US" sz="3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32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sometim</a:t>
                      </a:r>
                      <a:r>
                        <a:rPr lang="en-US" altLang="zh-CN" sz="32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US" sz="32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500" marR="36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3647728" y="1620089"/>
            <a:ext cx="40815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get up early and go to 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15680" y="2204864"/>
            <a:ext cx="18149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bed early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479376" y="620688"/>
          <a:ext cx="11017224" cy="5852160"/>
        </p:xfrm>
        <a:graphic>
          <a:graphicData uri="http://schemas.openxmlformats.org/drawingml/2006/table">
            <a:tbl>
              <a:tblPr/>
              <a:tblGrid>
                <a:gridCol w="2658328"/>
                <a:gridCol w="5168901"/>
                <a:gridCol w="3189995"/>
              </a:tblGrid>
              <a:tr h="43799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习惯</a:t>
                      </a:r>
                      <a:endParaRPr lang="zh-CN" altLang="en-US" sz="32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altLang="en-US" sz="32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（生活、学习）</a:t>
                      </a:r>
                      <a:endParaRPr lang="zh-CN" altLang="en-US" sz="32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500" marR="36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具体内容</a:t>
                      </a:r>
                      <a:endParaRPr lang="zh-CN" altLang="en-US" sz="32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500" marR="36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频率</a:t>
                      </a:r>
                      <a:endParaRPr lang="zh-CN" altLang="en-US" sz="32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500" marR="36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</a:tr>
              <a:tr h="408796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好习惯</a:t>
                      </a:r>
                      <a:endParaRPr lang="zh-CN" altLang="en-US" sz="32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500" marR="36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 dirty="0" smtClean="0"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▲</a:t>
                      </a:r>
                      <a:r>
                        <a:rPr lang="en-US" sz="3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 to the library to read, </a:t>
                      </a:r>
                      <a:r>
                        <a:rPr lang="en-US" sz="3200" b="1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</a:t>
                      </a:r>
                      <a:r>
                        <a:rPr lang="en-US" sz="3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zh-CN" altLang="en-US" sz="32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计划</a:t>
                      </a:r>
                      <a:r>
                        <a:rPr lang="en-US" altLang="zh-CN" sz="3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</a:t>
                      </a:r>
                      <a:r>
                        <a:rPr lang="en-US" sz="3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your time </a:t>
                      </a:r>
                      <a:r>
                        <a:rPr lang="en-US" sz="3200" b="1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wisely</a:t>
                      </a:r>
                      <a:r>
                        <a:rPr lang="en-US" sz="3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zh-CN" altLang="en-US" sz="32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明智地</a:t>
                      </a:r>
                      <a:r>
                        <a:rPr lang="en-US" altLang="zh-CN" sz="3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), </a:t>
                      </a:r>
                      <a:r>
                        <a:rPr lang="en-US" sz="3200" b="1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take notes </a:t>
                      </a:r>
                      <a:r>
                        <a:rPr lang="en-US" sz="3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CN" altLang="en-US" sz="32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做笔记</a:t>
                      </a:r>
                      <a:r>
                        <a:rPr lang="en-US" altLang="zh-CN" sz="3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), </a:t>
                      </a:r>
                      <a:r>
                        <a:rPr lang="en-US" altLang="zh-CN" sz="32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(5)______________________</a:t>
                      </a:r>
                      <a:endParaRPr lang="en-US" altLang="zh-CN" sz="3200" b="1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CN" sz="32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CN" altLang="en-US" sz="32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按时完成作业</a:t>
                      </a:r>
                      <a:r>
                        <a:rPr lang="en-US" altLang="zh-CN" sz="3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), </a:t>
                      </a:r>
                      <a:r>
                        <a:rPr lang="en-US" sz="3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listen to the teacher </a:t>
                      </a:r>
                      <a:r>
                        <a:rPr lang="en-US" sz="3200" b="1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carefully</a:t>
                      </a:r>
                      <a:r>
                        <a:rPr lang="en-US" sz="3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zh-CN" altLang="en-US" sz="32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认真地</a:t>
                      </a:r>
                      <a:r>
                        <a:rPr lang="en-US" altLang="zh-CN" sz="3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), </a:t>
                      </a:r>
                      <a:r>
                        <a:rPr lang="en-US" sz="3200" b="1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r>
                        <a:rPr lang="en-US" sz="3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zh-CN" altLang="en-US" sz="32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复习</a:t>
                      </a:r>
                      <a:r>
                        <a:rPr lang="en-US" altLang="zh-CN" sz="3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</a:t>
                      </a:r>
                      <a:r>
                        <a:rPr lang="en-US" sz="3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your notes after class, bring your homework to school, ask the teacher questions</a:t>
                      </a:r>
                      <a:endParaRPr lang="en-US" sz="32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500" marR="36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(almost) every</a:t>
                      </a:r>
                      <a:endParaRPr lang="en-US" sz="32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3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day, once / twice</a:t>
                      </a:r>
                      <a:endParaRPr lang="en-US" sz="32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3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week / month, three / four / ... times a week,</a:t>
                      </a:r>
                      <a:endParaRPr lang="en-US" sz="32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32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hardly ever, never</a:t>
                      </a:r>
                      <a:r>
                        <a:rPr lang="en-US" sz="3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always, </a:t>
                      </a:r>
                      <a:r>
                        <a:rPr lang="en-US" sz="32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usually, often</a:t>
                      </a:r>
                      <a:r>
                        <a:rPr lang="en-US" sz="3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32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sometime</a:t>
                      </a:r>
                      <a:endParaRPr lang="en-US" sz="32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500" marR="36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3647728" y="2996952"/>
            <a:ext cx="46698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finish homework on time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407368" y="332656"/>
          <a:ext cx="11377264" cy="6314312"/>
        </p:xfrm>
        <a:graphic>
          <a:graphicData uri="http://schemas.openxmlformats.org/drawingml/2006/table">
            <a:tbl>
              <a:tblPr/>
              <a:tblGrid>
                <a:gridCol w="2592288"/>
                <a:gridCol w="5400600"/>
                <a:gridCol w="3384376"/>
              </a:tblGrid>
              <a:tr h="1047368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zh-CN" altLang="en-US" sz="3200" b="1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习惯（</a:t>
                      </a:r>
                      <a:r>
                        <a:rPr lang="zh-CN" altLang="en-US" sz="32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生活、学习）</a:t>
                      </a:r>
                      <a:endParaRPr lang="zh-CN" altLang="en-US" sz="32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500" marR="36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zh-CN" altLang="en-US" sz="32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具体内容</a:t>
                      </a:r>
                      <a:endParaRPr lang="zh-CN" altLang="en-US" sz="32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500" marR="36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zh-CN" altLang="en-US" sz="32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频率</a:t>
                      </a:r>
                      <a:endParaRPr lang="zh-CN" altLang="en-US" sz="32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500" marR="36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</a:tr>
              <a:tr h="4087966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zh-CN" altLang="en-US" sz="3200" b="1" dirty="0" smtClean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坏习惯</a:t>
                      </a:r>
                      <a:endParaRPr lang="zh-CN" altLang="en-US" sz="3200" b="1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500" marR="36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zh-CN" altLang="en-US" sz="3200" b="1" dirty="0" smtClean="0"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▲本身对健康有害</a:t>
                      </a:r>
                      <a:endParaRPr lang="zh-CN" altLang="en-US" sz="3200" b="1" dirty="0" smtClean="0"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altLang="zh-CN" sz="3200" b="1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(6)____________(</a:t>
                      </a:r>
                      <a:r>
                        <a:rPr lang="zh-CN" altLang="en-US" sz="3200" b="1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熬夜</a:t>
                      </a:r>
                      <a:r>
                        <a:rPr lang="en-US" altLang="zh-CN" sz="3200" b="1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), </a:t>
                      </a:r>
                      <a:r>
                        <a:rPr lang="en-US" sz="3200" b="1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eat junk food or fast food, play games on your mobile phone in bed, read in moving cars, don't finish homework on time, don't listen in class</a:t>
                      </a:r>
                      <a:endParaRPr lang="en-US" sz="3200" b="1" dirty="0" smtClean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b="1" dirty="0" smtClean="0"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▲</a:t>
                      </a:r>
                      <a:r>
                        <a:rPr lang="zh-CN" altLang="en-US" sz="3200" b="1" dirty="0" smtClean="0"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由于频率高而对自己不利</a:t>
                      </a:r>
                      <a:endParaRPr lang="zh-CN" altLang="en-US" sz="3200" b="1" dirty="0" smtClean="0"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b="1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watch TV, eat candy, (7)______________(</a:t>
                      </a:r>
                      <a:r>
                        <a:rPr lang="zh-CN" altLang="en-US" sz="3200" b="1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使用互联网</a:t>
                      </a:r>
                      <a:r>
                        <a:rPr lang="en-US" altLang="zh-CN" sz="3200" b="1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), </a:t>
                      </a:r>
                      <a:r>
                        <a:rPr lang="en-US" sz="3200" b="1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play computer games, eat hamburgers</a:t>
                      </a:r>
                      <a:endParaRPr lang="en-US" sz="32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500" marR="36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32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all day, always,</a:t>
                      </a:r>
                      <a:endParaRPr lang="en-US" sz="3200" b="1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32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often, every day,</a:t>
                      </a:r>
                      <a:r>
                        <a:rPr lang="en-US" sz="3200" b="1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(8)_____________</a:t>
                      </a:r>
                      <a:endParaRPr lang="en-US" sz="3200" b="1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32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____________(</a:t>
                      </a:r>
                      <a:r>
                        <a:rPr lang="zh-CN" altLang="en-US" sz="32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三个多小时</a:t>
                      </a:r>
                      <a:r>
                        <a:rPr lang="en-US" altLang="zh-CN" sz="32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32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500" marR="36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8472264" y="4221088"/>
            <a:ext cx="23042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three hours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75720" y="1700808"/>
            <a:ext cx="21900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stay up late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03712" y="5229200"/>
            <a:ext cx="29434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use the Internet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865289" y="3708321"/>
            <a:ext cx="29193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more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than/over 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  <p:bldP spid="3" grpId="0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23392" y="1484784"/>
            <a:ext cx="11096871" cy="4875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 have some good / bad habits such as ...</a:t>
            </a:r>
            <a:endParaRPr kumimoji="0" lang="en-US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It's good for my health.</a:t>
            </a:r>
            <a:endParaRPr kumimoji="0" lang="en-US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 hardly ever / often / never ...</a:t>
            </a:r>
            <a:endParaRPr kumimoji="0" lang="en-US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 … three times / ... a week.</a:t>
            </a:r>
            <a:endParaRPr kumimoji="0" lang="en-US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It's not easy to give up (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放弃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bad habits.</a:t>
            </a:r>
            <a:endParaRPr kumimoji="0" lang="en-US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 the saying goes, never leave today's work until tomorrow.</a:t>
            </a:r>
            <a:endParaRPr kumimoji="0" lang="en-US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early bird catches the worm (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早起的鸟儿有虫吃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kumimoji="0" lang="en-US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It's never too late to learn.</a:t>
            </a:r>
            <a:endParaRPr kumimoji="0" lang="en-US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apple a day keeps the doctor away.</a:t>
            </a:r>
            <a:endParaRPr kumimoji="0" lang="en-US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231904" y="404664"/>
            <a:ext cx="1368152" cy="901129"/>
            <a:chOff x="5231904" y="116632"/>
            <a:chExt cx="1368152" cy="901129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1904" y="116632"/>
              <a:ext cx="1368152" cy="901129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5347555" y="351027"/>
              <a:ext cx="1168910" cy="615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400" b="1" dirty="0" smtClean="0">
                  <a:solidFill>
                    <a:srgbClr val="0000FF"/>
                  </a:solidFill>
                </a:rPr>
                <a:t>句型 </a:t>
              </a:r>
              <a:endParaRPr lang="zh-CN" altLang="en-US" sz="3400" b="1" dirty="0">
                <a:solidFill>
                  <a:srgbClr val="0000FF"/>
                </a:solidFill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640" y="116632"/>
            <a:ext cx="5643226" cy="109905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56672" y="1215687"/>
            <a:ext cx="11111935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b="1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none </a:t>
            </a:r>
            <a:r>
              <a:rPr lang="en-US" altLang="zh-CN" b="1" dirty="0">
                <a:solidFill>
                  <a:srgbClr val="0000FF"/>
                </a:solidFill>
                <a:cs typeface="Times New Roman" panose="02020603050405020304" pitchFamily="18" charset="0"/>
              </a:rPr>
              <a:t>&amp; no </a:t>
            </a:r>
            <a:r>
              <a:rPr lang="en-US" altLang="zh-CN" b="1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one</a:t>
            </a:r>
            <a:endParaRPr lang="en-US" altLang="zh-CN" b="1" dirty="0" smtClean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marL="1879600" indent="-1879600">
              <a:lnSpc>
                <a:spcPct val="110000"/>
              </a:lnSpc>
            </a:pPr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</a:t>
            </a:r>
            <a:r>
              <a:rPr lang="en-US" altLang="zh-CN" b="1" dirty="0" smtClean="0">
                <a:solidFill>
                  <a:srgbClr val="CC00FF"/>
                </a:solidFill>
                <a:cs typeface="Times New Roman" panose="02020603050405020304" pitchFamily="18" charset="0"/>
              </a:rPr>
              <a:t>【</a:t>
            </a:r>
            <a:r>
              <a:rPr lang="zh-CN" altLang="en-US" b="1" dirty="0" smtClean="0">
                <a:solidFill>
                  <a:srgbClr val="CC00FF"/>
                </a:solidFill>
                <a:cs typeface="Times New Roman" panose="02020603050405020304" pitchFamily="18" charset="0"/>
              </a:rPr>
              <a:t>观察</a:t>
            </a:r>
            <a:r>
              <a:rPr lang="en-US" altLang="zh-CN" b="1" dirty="0" smtClean="0">
                <a:solidFill>
                  <a:srgbClr val="CC00FF"/>
                </a:solidFill>
                <a:cs typeface="Times New Roman" panose="02020603050405020304" pitchFamily="18" charset="0"/>
              </a:rPr>
              <a:t>】</a:t>
            </a:r>
            <a:r>
              <a:rPr lang="zh-CN" altLang="en-US" b="1" dirty="0">
                <a:cs typeface="Times New Roman" panose="02020603050405020304" pitchFamily="18" charset="0"/>
              </a:rPr>
              <a:t>请观察下面的例子，思考</a:t>
            </a:r>
            <a:r>
              <a:rPr lang="en-US" altLang="zh-CN" b="1" dirty="0">
                <a:cs typeface="Times New Roman" panose="02020603050405020304" pitchFamily="18" charset="0"/>
              </a:rPr>
              <a:t>none</a:t>
            </a:r>
            <a:r>
              <a:rPr lang="zh-CN" altLang="en-US" b="1" dirty="0">
                <a:cs typeface="Times New Roman" panose="02020603050405020304" pitchFamily="18" charset="0"/>
              </a:rPr>
              <a:t>和</a:t>
            </a:r>
            <a:r>
              <a:rPr lang="en-US" altLang="zh-CN" b="1" dirty="0">
                <a:cs typeface="Times New Roman" panose="02020603050405020304" pitchFamily="18" charset="0"/>
              </a:rPr>
              <a:t>no one</a:t>
            </a:r>
            <a:r>
              <a:rPr lang="zh-CN" altLang="en-US" b="1" dirty="0">
                <a:cs typeface="Times New Roman" panose="02020603050405020304" pitchFamily="18" charset="0"/>
              </a:rPr>
              <a:t>有什么不同，然后补全结论部分所缺的内容。</a:t>
            </a:r>
            <a:endParaRPr lang="zh-CN" altLang="en-US" b="1" dirty="0"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   (</a:t>
            </a:r>
            <a:r>
              <a:rPr lang="en-US" altLang="zh-CN" b="1" dirty="0">
                <a:cs typeface="Times New Roman" panose="02020603050405020304" pitchFamily="18" charset="0"/>
              </a:rPr>
              <a:t>1) —How many dogs can you see?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         —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None</a:t>
            </a:r>
            <a:r>
              <a:rPr lang="en-US" altLang="zh-CN" b="1" dirty="0">
                <a:cs typeface="Times New Roman" panose="02020603050405020304" pitchFamily="18" charset="0"/>
              </a:rPr>
              <a:t>.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   (</a:t>
            </a:r>
            <a:r>
              <a:rPr lang="en-US" altLang="zh-CN" b="1" dirty="0">
                <a:cs typeface="Times New Roman" panose="02020603050405020304" pitchFamily="18" charset="0"/>
              </a:rPr>
              <a:t>2)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None</a:t>
            </a:r>
            <a:r>
              <a:rPr lang="en-US" altLang="zh-CN" b="1" dirty="0">
                <a:cs typeface="Times New Roman" panose="02020603050405020304" pitchFamily="18" charset="0"/>
              </a:rPr>
              <a:t> of my children has / have blonde hair.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   (</a:t>
            </a:r>
            <a:r>
              <a:rPr lang="en-US" altLang="zh-CN" b="1" dirty="0">
                <a:cs typeface="Times New Roman" panose="02020603050405020304" pitchFamily="18" charset="0"/>
              </a:rPr>
              <a:t>3) —How much time did you spend there yesterday?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         —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None</a:t>
            </a:r>
            <a:r>
              <a:rPr lang="en-US" altLang="zh-CN" b="1" dirty="0" smtClean="0">
                <a:cs typeface="Times New Roman" panose="02020603050405020304" pitchFamily="18" charset="0"/>
              </a:rPr>
              <a:t>.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   (</a:t>
            </a:r>
            <a:r>
              <a:rPr lang="en-US" altLang="zh-CN" b="1" dirty="0">
                <a:cs typeface="Times New Roman" panose="02020603050405020304" pitchFamily="18" charset="0"/>
              </a:rPr>
              <a:t>4) —Who likes to join the chess club?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      </a:t>
            </a:r>
            <a:r>
              <a:rPr lang="en-US" altLang="zh-CN" b="1" dirty="0" smtClean="0">
                <a:cs typeface="Times New Roman" panose="02020603050405020304" pitchFamily="18" charset="0"/>
              </a:rPr>
              <a:t>    —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No one</a:t>
            </a:r>
            <a:r>
              <a:rPr lang="en-US" altLang="zh-CN" b="1" dirty="0" smtClean="0">
                <a:cs typeface="Times New Roman" panose="02020603050405020304" pitchFamily="18" charset="0"/>
              </a:rPr>
              <a:t>.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51384" y="548680"/>
            <a:ext cx="10945216" cy="6006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5)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No one 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wants to die.</a:t>
            </a:r>
            <a:endParaRPr lang="en-US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6)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None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 of this money is mine</a:t>
            </a: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.</a:t>
            </a:r>
            <a:endParaRPr lang="en-US" altLang="zh-CN" b="1" dirty="0" smtClean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b="1" dirty="0">
                <a:solidFill>
                  <a:srgbClr val="CC00FF"/>
                </a:solidFill>
                <a:cs typeface="Times New Roman" panose="02020603050405020304" pitchFamily="18" charset="0"/>
              </a:rPr>
              <a:t>【</a:t>
            </a:r>
            <a:r>
              <a:rPr lang="zh-CN" altLang="en-US" b="1" dirty="0">
                <a:solidFill>
                  <a:srgbClr val="CC00FF"/>
                </a:solidFill>
                <a:cs typeface="Times New Roman" panose="02020603050405020304" pitchFamily="18" charset="0"/>
              </a:rPr>
              <a:t>结论</a:t>
            </a:r>
            <a:r>
              <a:rPr lang="en-US" altLang="zh-CN" b="1" dirty="0">
                <a:solidFill>
                  <a:srgbClr val="CC00FF"/>
                </a:solidFill>
                <a:cs typeface="Times New Roman" panose="02020603050405020304" pitchFamily="18" charset="0"/>
              </a:rPr>
              <a:t>】</a:t>
            </a:r>
            <a:endParaRPr lang="en-US" altLang="zh-CN" b="1" dirty="0">
              <a:solidFill>
                <a:srgbClr val="CC00FF"/>
              </a:solidFill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1) none</a:t>
            </a:r>
            <a:r>
              <a:rPr lang="zh-CN" altLang="en-US" b="1" dirty="0">
                <a:solidFill>
                  <a:srgbClr val="000000"/>
                </a:solidFill>
                <a:cs typeface="Times New Roman" panose="02020603050405020304" pitchFamily="18" charset="0"/>
              </a:rPr>
              <a:t>和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no one</a:t>
            </a:r>
            <a:r>
              <a:rPr lang="zh-CN" altLang="en-US" b="1" dirty="0">
                <a:solidFill>
                  <a:srgbClr val="000000"/>
                </a:solidFill>
                <a:cs typeface="Times New Roman" panose="02020603050405020304" pitchFamily="18" charset="0"/>
              </a:rPr>
              <a:t>都有“一个也没有”的意思。</a:t>
            </a:r>
            <a:endParaRPr lang="zh-CN" altLang="en-US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533400" indent="-533400">
              <a:lnSpc>
                <a:spcPct val="110000"/>
              </a:lnSpc>
            </a:pP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2) _______ </a:t>
            </a:r>
            <a:r>
              <a:rPr lang="zh-CN" altLang="en-US" b="1" dirty="0">
                <a:solidFill>
                  <a:srgbClr val="000000"/>
                </a:solidFill>
                <a:cs typeface="Times New Roman" panose="02020603050405020304" pitchFamily="18" charset="0"/>
              </a:rPr>
              <a:t>既可以指人，也可以指物。可单独使用，也可以和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of</a:t>
            </a:r>
            <a:r>
              <a:rPr lang="zh-CN" altLang="en-US" b="1" dirty="0">
                <a:solidFill>
                  <a:srgbClr val="000000"/>
                </a:solidFill>
                <a:cs typeface="Times New Roman" panose="02020603050405020304" pitchFamily="18" charset="0"/>
              </a:rPr>
              <a:t>连用，后跟可数名词复数或不可数名词。作主语时，谓语动词可用单数也可用复数。</a:t>
            </a:r>
            <a:endParaRPr lang="zh-CN" altLang="en-US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533400" indent="-533400">
              <a:lnSpc>
                <a:spcPct val="110000"/>
              </a:lnSpc>
            </a:pP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3) _______</a:t>
            </a:r>
            <a:r>
              <a:rPr lang="zh-CN" altLang="en-US" b="1" dirty="0">
                <a:solidFill>
                  <a:srgbClr val="000000"/>
                </a:solidFill>
                <a:cs typeface="Times New Roman" panose="02020603050405020304" pitchFamily="18" charset="0"/>
              </a:rPr>
              <a:t>只能指人，不能指物。一般单独使用，不和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of</a:t>
            </a:r>
            <a:r>
              <a:rPr lang="zh-CN" altLang="en-US" b="1" dirty="0">
                <a:solidFill>
                  <a:srgbClr val="000000"/>
                </a:solidFill>
                <a:cs typeface="Times New Roman" panose="02020603050405020304" pitchFamily="18" charset="0"/>
              </a:rPr>
              <a:t>连用。作主语时，谓语动词用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_______</a:t>
            </a:r>
            <a:r>
              <a:rPr lang="zh-CN" altLang="en-US" b="1" dirty="0">
                <a:solidFill>
                  <a:srgbClr val="000000"/>
                </a:solidFill>
                <a:cs typeface="Times New Roman" panose="02020603050405020304" pitchFamily="18" charset="0"/>
              </a:rPr>
              <a:t>数。</a:t>
            </a:r>
            <a:endParaRPr lang="zh-CN" altLang="en-US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533400" indent="-533400">
              <a:lnSpc>
                <a:spcPct val="110000"/>
              </a:lnSpc>
            </a:pP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4) _______</a:t>
            </a:r>
            <a:r>
              <a:rPr lang="zh-CN" altLang="en-US" b="1" dirty="0">
                <a:solidFill>
                  <a:srgbClr val="000000"/>
                </a:solidFill>
                <a:cs typeface="Times New Roman" panose="02020603050405020304" pitchFamily="18" charset="0"/>
              </a:rPr>
              <a:t>可用于回答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how many / how much</a:t>
            </a:r>
            <a:r>
              <a:rPr lang="zh-CN" altLang="en-US" b="1" dirty="0">
                <a:solidFill>
                  <a:srgbClr val="000000"/>
                </a:solidFill>
                <a:cs typeface="Times New Roman" panose="02020603050405020304" pitchFamily="18" charset="0"/>
              </a:rPr>
              <a:t>开头的提问，而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_______</a:t>
            </a:r>
            <a:r>
              <a:rPr lang="zh-CN" altLang="en-US" b="1" dirty="0">
                <a:solidFill>
                  <a:srgbClr val="000000"/>
                </a:solidFill>
                <a:cs typeface="Times New Roman" panose="02020603050405020304" pitchFamily="18" charset="0"/>
              </a:rPr>
              <a:t>则回答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who</a:t>
            </a:r>
            <a:r>
              <a:rPr lang="zh-CN" altLang="en-US" b="1" dirty="0">
                <a:solidFill>
                  <a:srgbClr val="000000"/>
                </a:solidFill>
                <a:cs typeface="Times New Roman" panose="02020603050405020304" pitchFamily="18" charset="0"/>
              </a:rPr>
              <a:t>开头的提问。</a:t>
            </a:r>
            <a:endParaRPr lang="zh-CN" altLang="en-US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71464" y="2730189"/>
            <a:ext cx="10278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none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33700" y="5942569"/>
            <a:ext cx="13356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no </a:t>
            </a:r>
            <a:r>
              <a:rPr lang="en-US" altLang="zh-CN" b="1" dirty="0">
                <a:solidFill>
                  <a:srgbClr val="FF0000"/>
                </a:solidFill>
              </a:rPr>
              <a:t>one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71464" y="4350368"/>
            <a:ext cx="13356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no one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26202" y="4827132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单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71464" y="5385772"/>
            <a:ext cx="10278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none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035324" y="1025035"/>
            <a:ext cx="10317260" cy="4573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b="1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【</a:t>
            </a:r>
            <a:r>
              <a:rPr lang="zh-CN" altLang="en-US" b="1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语境应</a:t>
            </a:r>
            <a:r>
              <a:rPr lang="zh-CN" b="1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用</a:t>
            </a:r>
            <a:r>
              <a:rPr lang="zh-CN" altLang="zh-CN" b="1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】</a:t>
            </a:r>
            <a:r>
              <a:rPr lang="zh-CN" b="1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根据</a:t>
            </a:r>
            <a:r>
              <a:rPr lang="zh-CN" b="1" dirty="0">
                <a:solidFill>
                  <a:srgbClr val="0000FF"/>
                </a:solidFill>
                <a:cs typeface="Times New Roman" panose="02020603050405020304" pitchFamily="18" charset="0"/>
              </a:rPr>
              <a:t>语境选择恰当的选项填空。</a:t>
            </a:r>
            <a:endParaRPr lang="zh-CN" b="1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1) </a:t>
            </a:r>
            <a:r>
              <a:rPr lang="en-US" altLang="zh-CN" b="1" dirty="0">
                <a:cs typeface="Times New Roman" panose="02020603050405020304" pitchFamily="18" charset="0"/>
              </a:rPr>
              <a:t>—How many cakes are there in the fridge?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tabLst>
                <a:tab pos="533400" algn="l"/>
              </a:tabLst>
            </a:pPr>
            <a:r>
              <a:rPr lang="en-US" altLang="zh-CN" b="1" dirty="0" smtClean="0">
                <a:cs typeface="Times New Roman" panose="02020603050405020304" pitchFamily="18" charset="0"/>
              </a:rPr>
              <a:t>     —________</a:t>
            </a:r>
            <a:r>
              <a:rPr lang="en-US" altLang="zh-CN" b="1" dirty="0">
                <a:cs typeface="Times New Roman" panose="02020603050405020304" pitchFamily="18" charset="0"/>
              </a:rPr>
              <a:t> (None / No one).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marL="533400" indent="-533400">
              <a:lnSpc>
                <a:spcPct val="13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2) ________</a:t>
            </a:r>
            <a:r>
              <a:rPr lang="en-US" altLang="zh-CN" b="1" dirty="0">
                <a:cs typeface="Times New Roman" panose="02020603050405020304" pitchFamily="18" charset="0"/>
              </a:rPr>
              <a:t> (None / No one) of us went to the meeting yesterday.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3) </a:t>
            </a:r>
            <a:r>
              <a:rPr lang="en-US" altLang="zh-CN" b="1" dirty="0">
                <a:cs typeface="Times New Roman" panose="02020603050405020304" pitchFamily="18" charset="0"/>
              </a:rPr>
              <a:t>—Who was late today?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    —________ </a:t>
            </a:r>
            <a:r>
              <a:rPr lang="en-US" altLang="zh-CN" b="1" dirty="0">
                <a:cs typeface="Times New Roman" panose="02020603050405020304" pitchFamily="18" charset="0"/>
              </a:rPr>
              <a:t>(None / No one).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099160" y="4941168"/>
            <a:ext cx="14045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No </a:t>
            </a:r>
            <a:r>
              <a:rPr lang="en-US" altLang="zh-CN" b="1" dirty="0">
                <a:solidFill>
                  <a:srgbClr val="FF0000"/>
                </a:solidFill>
              </a:rPr>
              <a:t>one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35560" y="2420888"/>
            <a:ext cx="11993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None 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30873" y="2996952"/>
            <a:ext cx="10967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None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2999740" y="1628775"/>
            <a:ext cx="6602730" cy="23996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15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Writing</a:t>
            </a:r>
            <a:endParaRPr lang="en-US" altLang="zh-CN" sz="15000" b="1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  <a:effectLst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445652" y="1566116"/>
            <a:ext cx="10441159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58775" indent="-358775">
              <a:lnSpc>
                <a:spcPct val="120000"/>
              </a:lnSpc>
            </a:pPr>
            <a:r>
              <a:rPr lang="en-US" altLang="zh-CN" b="1" dirty="0" smtClean="0">
                <a:solidFill>
                  <a:srgbClr val="0000FF"/>
                </a:solidFill>
              </a:rPr>
              <a:t>I. </a:t>
            </a:r>
            <a:r>
              <a:rPr lang="zh-CN" altLang="en-US" b="1" dirty="0" smtClean="0">
                <a:solidFill>
                  <a:srgbClr val="0000FF"/>
                </a:solidFill>
              </a:rPr>
              <a:t>根据</a:t>
            </a:r>
            <a:r>
              <a:rPr lang="zh-CN" altLang="en-US" b="1" dirty="0">
                <a:solidFill>
                  <a:srgbClr val="0000FF"/>
                </a:solidFill>
              </a:rPr>
              <a:t>语境及所给首字母</a:t>
            </a:r>
            <a:r>
              <a:rPr lang="zh-CN" altLang="en-US" b="1" dirty="0" smtClean="0">
                <a:solidFill>
                  <a:srgbClr val="0000FF"/>
                </a:solidFill>
              </a:rPr>
              <a:t>提示或汉语提示，</a:t>
            </a:r>
            <a:r>
              <a:rPr lang="zh-CN" altLang="en-US" b="1" dirty="0">
                <a:solidFill>
                  <a:srgbClr val="0000FF"/>
                </a:solidFill>
              </a:rPr>
              <a:t>补全所缺单词</a:t>
            </a:r>
            <a:r>
              <a:rPr lang="zh-CN" altLang="en-US" b="1" dirty="0" smtClean="0">
                <a:solidFill>
                  <a:srgbClr val="0000FF"/>
                </a:solidFill>
              </a:rPr>
              <a:t>。</a:t>
            </a:r>
            <a:endParaRPr lang="en-US" altLang="zh-CN" b="1" dirty="0" smtClean="0">
              <a:solidFill>
                <a:srgbClr val="0000FF"/>
              </a:solidFill>
            </a:endParaRPr>
          </a:p>
          <a:p>
            <a:pPr marL="358775" indent="-358775">
              <a:lnSpc>
                <a:spcPct val="120000"/>
              </a:lnSpc>
            </a:pPr>
            <a:r>
              <a:rPr lang="en-US" altLang="zh-CN" b="1" dirty="0" smtClean="0"/>
              <a:t>1</a:t>
            </a:r>
            <a:r>
              <a:rPr lang="en-US" altLang="zh-CN" b="1" dirty="0"/>
              <a:t>. I have a toothache (</a:t>
            </a:r>
            <a:r>
              <a:rPr lang="zh-CN" altLang="en-US" b="1" dirty="0"/>
              <a:t>牙痛</a:t>
            </a:r>
            <a:r>
              <a:rPr lang="en-US" altLang="zh-CN" b="1" dirty="0"/>
              <a:t>). I have to go to the </a:t>
            </a:r>
            <a:r>
              <a:rPr lang="en-US" altLang="zh-CN" b="1" dirty="0" smtClean="0"/>
              <a:t>d_______.</a:t>
            </a:r>
            <a:endParaRPr lang="en-US" altLang="zh-CN" b="1" dirty="0"/>
          </a:p>
          <a:p>
            <a:pPr marL="358775" indent="-358775">
              <a:lnSpc>
                <a:spcPct val="120000"/>
              </a:lnSpc>
            </a:pPr>
            <a:r>
              <a:rPr lang="en-US" altLang="zh-CN" b="1" dirty="0"/>
              <a:t>2. There are three dictionaries, but </a:t>
            </a:r>
            <a:r>
              <a:rPr lang="en-US" altLang="zh-CN" b="1" dirty="0" smtClean="0"/>
              <a:t>n_____ </a:t>
            </a:r>
            <a:r>
              <a:rPr lang="en-US" altLang="zh-CN" b="1" dirty="0"/>
              <a:t>of them is mine.</a:t>
            </a:r>
            <a:endParaRPr lang="en-US" altLang="zh-CN" b="1" dirty="0"/>
          </a:p>
          <a:p>
            <a:pPr marL="358775" indent="-358775">
              <a:lnSpc>
                <a:spcPct val="120000"/>
              </a:lnSpc>
            </a:pPr>
            <a:r>
              <a:rPr lang="en-US" altLang="zh-CN" b="1" dirty="0" smtClean="0"/>
              <a:t>3. David </a:t>
            </a:r>
            <a:r>
              <a:rPr lang="en-US" altLang="zh-CN" b="1" dirty="0"/>
              <a:t>writes short stories for some __________(</a:t>
            </a:r>
            <a:r>
              <a:rPr lang="zh-CN" altLang="en-US" b="1" dirty="0"/>
              <a:t>杂志</a:t>
            </a:r>
            <a:r>
              <a:rPr lang="en-US" altLang="zh-CN" b="1" dirty="0"/>
              <a:t>).</a:t>
            </a:r>
            <a:endParaRPr lang="en-US" altLang="zh-CN" b="1" dirty="0"/>
          </a:p>
          <a:p>
            <a:pPr marL="358775" indent="-358775">
              <a:lnSpc>
                <a:spcPct val="120000"/>
              </a:lnSpc>
            </a:pPr>
            <a:r>
              <a:rPr lang="en-US" altLang="zh-CN" b="1" dirty="0" smtClean="0"/>
              <a:t>4. </a:t>
            </a:r>
            <a:r>
              <a:rPr lang="en-US" altLang="zh-CN" b="1" dirty="0"/>
              <a:t>They won (</a:t>
            </a:r>
            <a:r>
              <a:rPr lang="zh-CN" altLang="en-US" b="1" dirty="0"/>
              <a:t>赢</a:t>
            </a:r>
            <a:r>
              <a:rPr lang="en-US" altLang="zh-CN" b="1" dirty="0"/>
              <a:t>) the game by five ________(</a:t>
            </a:r>
            <a:r>
              <a:rPr lang="zh-CN" altLang="en-US" b="1" dirty="0"/>
              <a:t>得分</a:t>
            </a:r>
            <a:r>
              <a:rPr lang="en-US" altLang="zh-CN" b="1" dirty="0"/>
              <a:t>) to three.</a:t>
            </a:r>
            <a:endParaRPr lang="en-US" altLang="zh-CN" b="1" dirty="0"/>
          </a:p>
        </p:txBody>
      </p:sp>
      <p:sp>
        <p:nvSpPr>
          <p:cNvPr id="4" name="矩形 3"/>
          <p:cNvSpPr/>
          <p:nvPr/>
        </p:nvSpPr>
        <p:spPr>
          <a:xfrm>
            <a:off x="8616280" y="2174567"/>
            <a:ext cx="1728192" cy="634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dentist</a:t>
            </a:r>
            <a:r>
              <a:rPr lang="en-US" altLang="zh-CN" b="1" dirty="0">
                <a:solidFill>
                  <a:srgbClr val="FF0000"/>
                </a:solidFill>
              </a:rPr>
              <a:t> 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070387" y="3326695"/>
            <a:ext cx="2232248" cy="594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magazines 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04614" y="3902759"/>
            <a:ext cx="1512168" cy="594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points 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445652" y="4590705"/>
            <a:ext cx="10906932" cy="186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58775" indent="-358775">
              <a:lnSpc>
                <a:spcPct val="120000"/>
              </a:lnSpc>
            </a:pPr>
            <a:r>
              <a:rPr lang="en-US" altLang="zh-CN" b="1" dirty="0" smtClean="0"/>
              <a:t>5. </a:t>
            </a:r>
            <a:r>
              <a:rPr lang="en-US" altLang="zh-CN" b="1" dirty="0"/>
              <a:t>I like this model car. </a:t>
            </a:r>
            <a:r>
              <a:rPr lang="en-US" altLang="zh-CN" b="1" dirty="0" smtClean="0"/>
              <a:t>_________(</a:t>
            </a:r>
            <a:r>
              <a:rPr lang="zh-CN" altLang="en-US" b="1" dirty="0"/>
              <a:t>然而</a:t>
            </a:r>
            <a:r>
              <a:rPr lang="en-US" altLang="zh-CN" b="1" dirty="0"/>
              <a:t>), I don't have money to buy it.</a:t>
            </a:r>
            <a:endParaRPr lang="en-US" altLang="zh-CN" b="1" dirty="0"/>
          </a:p>
          <a:p>
            <a:pPr marL="358775" indent="-358775">
              <a:lnSpc>
                <a:spcPct val="120000"/>
              </a:lnSpc>
            </a:pPr>
            <a:r>
              <a:rPr lang="en-US" altLang="zh-CN" b="1" dirty="0" smtClean="0"/>
              <a:t>6. </a:t>
            </a:r>
            <a:r>
              <a:rPr lang="en-US" altLang="zh-CN" b="1" dirty="0"/>
              <a:t>________(</a:t>
            </a:r>
            <a:r>
              <a:rPr lang="zh-CN" altLang="en-US" b="1" dirty="0"/>
              <a:t>几乎</a:t>
            </a:r>
            <a:r>
              <a:rPr lang="en-US" altLang="zh-CN" b="1" dirty="0"/>
              <a:t>) everything was lost in the fire.</a:t>
            </a:r>
            <a:endParaRPr lang="en-US" altLang="zh-CN" b="1" dirty="0"/>
          </a:p>
        </p:txBody>
      </p:sp>
      <p:sp>
        <p:nvSpPr>
          <p:cNvPr id="9" name="矩形 8"/>
          <p:cNvSpPr/>
          <p:nvPr/>
        </p:nvSpPr>
        <p:spPr>
          <a:xfrm>
            <a:off x="4565613" y="4613233"/>
            <a:ext cx="2232248" cy="594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However  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83432" y="5787956"/>
            <a:ext cx="1800200" cy="634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Almost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688" y="188640"/>
            <a:ext cx="4571622" cy="140196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553448" y="2774101"/>
            <a:ext cx="1027845" cy="634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none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/>
      <p:bldP spid="11" grpId="0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95400" y="260648"/>
            <a:ext cx="10801200" cy="1348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533400" indent="-533400">
              <a:lnSpc>
                <a:spcPct val="120000"/>
              </a:lnSpc>
            </a:pPr>
            <a:r>
              <a:rPr lang="en-US" altLang="zh-CN" sz="3400" b="1" dirty="0" smtClean="0">
                <a:solidFill>
                  <a:srgbClr val="0000FF"/>
                </a:solidFill>
              </a:rPr>
              <a:t>II. </a:t>
            </a:r>
            <a:r>
              <a:rPr lang="zh-CN" altLang="en-US" sz="3400" b="1" dirty="0" smtClean="0">
                <a:solidFill>
                  <a:srgbClr val="0000FF"/>
                </a:solidFill>
              </a:rPr>
              <a:t>根据</a:t>
            </a:r>
            <a:r>
              <a:rPr lang="zh-CN" altLang="en-US" sz="3400" b="1" dirty="0">
                <a:solidFill>
                  <a:srgbClr val="0000FF"/>
                </a:solidFill>
              </a:rPr>
              <a:t>短文</a:t>
            </a:r>
            <a:r>
              <a:rPr lang="zh-CN" altLang="en-US" sz="3400" b="1" dirty="0" smtClean="0">
                <a:solidFill>
                  <a:srgbClr val="0000FF"/>
                </a:solidFill>
              </a:rPr>
              <a:t>内容</a:t>
            </a:r>
            <a:r>
              <a:rPr lang="en-US" altLang="zh-CN" sz="3400" b="1" dirty="0" smtClean="0">
                <a:solidFill>
                  <a:srgbClr val="0000FF"/>
                </a:solidFill>
              </a:rPr>
              <a:t>,</a:t>
            </a:r>
            <a:r>
              <a:rPr lang="zh-CN" altLang="en-US" sz="3400" b="1" dirty="0">
                <a:solidFill>
                  <a:srgbClr val="0000FF"/>
                </a:solidFill>
              </a:rPr>
              <a:t> 从方框中选择恰当的单</a:t>
            </a:r>
            <a:r>
              <a:rPr lang="zh-CN" altLang="en-US" sz="3400" b="1" dirty="0" smtClean="0">
                <a:solidFill>
                  <a:srgbClr val="0000FF"/>
                </a:solidFill>
              </a:rPr>
              <a:t>词填空</a:t>
            </a:r>
            <a:r>
              <a:rPr lang="en-US" altLang="zh-CN" sz="3400" b="1" dirty="0" smtClean="0">
                <a:solidFill>
                  <a:srgbClr val="0000FF"/>
                </a:solidFill>
              </a:rPr>
              <a:t>, </a:t>
            </a:r>
            <a:r>
              <a:rPr lang="zh-CN" altLang="en-US" sz="3400" b="1" dirty="0" smtClean="0">
                <a:solidFill>
                  <a:srgbClr val="0000FF"/>
                </a:solidFill>
              </a:rPr>
              <a:t>注意形式变化。</a:t>
            </a:r>
            <a:endParaRPr lang="zh-CN" altLang="en-US" sz="3400" b="1" dirty="0">
              <a:solidFill>
                <a:srgbClr val="0000FF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631504" y="1628800"/>
          <a:ext cx="9077472" cy="975360"/>
        </p:xfrm>
        <a:graphic>
          <a:graphicData uri="http://schemas.openxmlformats.org/drawingml/2006/table">
            <a:tbl>
              <a:tblPr/>
              <a:tblGrid>
                <a:gridCol w="9077472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3200" b="1" kern="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twice,  however,  healthy,  almost,  little, magazine, Internet,    housework,    although,    together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733636" y="2852936"/>
            <a:ext cx="10873208" cy="3637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/>
              <a:t>    </a:t>
            </a:r>
            <a:r>
              <a:rPr lang="en-US" altLang="zh-CN" b="1" dirty="0"/>
              <a:t>David, a 15-year-old boy from England, lives in Shanghai with his parents now. He is very healthy. (1</a:t>
            </a:r>
            <a:r>
              <a:rPr lang="en-US" altLang="zh-CN" b="1" dirty="0" smtClean="0"/>
              <a:t>)_________, </a:t>
            </a:r>
            <a:r>
              <a:rPr lang="en-US" altLang="zh-CN" b="1" dirty="0"/>
              <a:t>he had some bad habits in the past. He liked to stay up late and he usually played computer games on the (2</a:t>
            </a:r>
            <a:r>
              <a:rPr lang="en-US" altLang="zh-CN" b="1" dirty="0" smtClean="0"/>
              <a:t>)_________ </a:t>
            </a:r>
            <a:r>
              <a:rPr lang="en-US" altLang="zh-CN" b="1" dirty="0"/>
              <a:t>for five hours at night. In the morning, he got up late and didn’t eat breakfast. For lunch and dinner, he ate junk food. </a:t>
            </a:r>
            <a:endParaRPr lang="zh-CN" altLang="zh-CN" b="1" dirty="0"/>
          </a:p>
        </p:txBody>
      </p:sp>
      <p:sp>
        <p:nvSpPr>
          <p:cNvPr id="4" name="矩形 3"/>
          <p:cNvSpPr/>
          <p:nvPr/>
        </p:nvSpPr>
        <p:spPr>
          <a:xfrm>
            <a:off x="8533570" y="4659119"/>
            <a:ext cx="17235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Internet 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472264" y="3501008"/>
            <a:ext cx="17588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However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703512" y="476672"/>
          <a:ext cx="9077472" cy="975360"/>
        </p:xfrm>
        <a:graphic>
          <a:graphicData uri="http://schemas.openxmlformats.org/drawingml/2006/table">
            <a:tbl>
              <a:tblPr/>
              <a:tblGrid>
                <a:gridCol w="9077472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3200" b="1" kern="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twice,  however,  healthy,  almost,  little, magazine, Internet,    housework,    although,    together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335360" y="1628800"/>
            <a:ext cx="11521280" cy="481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</a:rPr>
              <a:t>He liked eating candies very much and he (3)_______ ate them every day. And he hardly ever exercised. (4</a:t>
            </a:r>
            <a:r>
              <a:rPr lang="en-US" altLang="zh-CN" b="1" dirty="0" smtClean="0">
                <a:solidFill>
                  <a:srgbClr val="000000"/>
                </a:solidFill>
              </a:rPr>
              <a:t>)_________ </a:t>
            </a:r>
            <a:r>
              <a:rPr lang="en-US" altLang="zh-CN" b="1" dirty="0">
                <a:solidFill>
                  <a:srgbClr val="000000"/>
                </a:solidFill>
              </a:rPr>
              <a:t>his parents asked him to do sports, he never listened</a:t>
            </a:r>
            <a:r>
              <a:rPr lang="en-US" altLang="zh-CN" b="1" dirty="0" smtClean="0">
                <a:solidFill>
                  <a:srgbClr val="000000"/>
                </a:solidFill>
              </a:rPr>
              <a:t>.</a:t>
            </a:r>
            <a:endParaRPr lang="en-US" altLang="zh-CN" b="1" dirty="0" smtClean="0">
              <a:solidFill>
                <a:srgbClr val="000000"/>
              </a:solidFill>
            </a:endParaRPr>
          </a:p>
          <a:p>
            <a:pPr lvl="0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</a:rPr>
              <a:t>    Last year, David often felt tired. His parents were worried about his (5</a:t>
            </a:r>
            <a:r>
              <a:rPr lang="en-US" altLang="zh-CN" b="1" dirty="0" smtClean="0">
                <a:solidFill>
                  <a:srgbClr val="000000"/>
                </a:solidFill>
              </a:rPr>
              <a:t>)________, </a:t>
            </a:r>
            <a:r>
              <a:rPr lang="en-US" altLang="zh-CN" b="1" dirty="0">
                <a:solidFill>
                  <a:srgbClr val="000000"/>
                </a:solidFill>
              </a:rPr>
              <a:t>so they took him to the hospital. The doctor (</a:t>
            </a:r>
            <a:r>
              <a:rPr lang="zh-CN" altLang="en-US" b="1" dirty="0">
                <a:solidFill>
                  <a:srgbClr val="000000"/>
                </a:solidFill>
              </a:rPr>
              <a:t>医生</a:t>
            </a:r>
            <a:r>
              <a:rPr lang="en-US" altLang="zh-CN" b="1" dirty="0">
                <a:solidFill>
                  <a:srgbClr val="000000"/>
                </a:solidFill>
              </a:rPr>
              <a:t>) told David that he was in poor health (</a:t>
            </a:r>
            <a:r>
              <a:rPr lang="zh-CN" altLang="en-US" b="1" dirty="0">
                <a:solidFill>
                  <a:srgbClr val="000000"/>
                </a:solidFill>
              </a:rPr>
              <a:t>健康欠佳</a:t>
            </a:r>
            <a:r>
              <a:rPr lang="en-US" altLang="zh-CN" b="1" dirty="0">
                <a:solidFill>
                  <a:srgbClr val="000000"/>
                </a:solidFill>
              </a:rPr>
              <a:t>). Then David decided to do something. “I’ll try to spend (6)_______ time on the computer,” he said. </a:t>
            </a:r>
            <a:endParaRPr lang="zh-CN" altLang="zh-CN" b="1" dirty="0">
              <a:solidFill>
                <a:srgbClr val="00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281295" y="1650854"/>
            <a:ext cx="13821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almost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968208" y="2257683"/>
            <a:ext cx="18245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Although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711624" y="4038690"/>
            <a:ext cx="13076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health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27448" y="5805264"/>
            <a:ext cx="9044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less 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5360" y="1705563"/>
            <a:ext cx="11521280" cy="481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</a:rPr>
              <a:t>“I’ll try to eat healthy food. And I’ll get up early and exercise at least (7)_______ a week. Besides, I will do the housework with my parents (8</a:t>
            </a:r>
            <a:r>
              <a:rPr lang="en-US" altLang="zh-CN" b="1" dirty="0" smtClean="0">
                <a:solidFill>
                  <a:srgbClr val="000000"/>
                </a:solidFill>
              </a:rPr>
              <a:t>)_________.”</a:t>
            </a:r>
            <a:endParaRPr lang="en-US" altLang="zh-CN" b="1" dirty="0" smtClean="0">
              <a:solidFill>
                <a:srgbClr val="000000"/>
              </a:solidFill>
            </a:endParaRPr>
          </a:p>
          <a:p>
            <a:pPr lvl="0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</a:rPr>
              <a:t>    Now he loves doing sports. After dinner, he often helps his parents with the (9</a:t>
            </a:r>
            <a:r>
              <a:rPr lang="en-US" altLang="zh-CN" b="1" dirty="0" smtClean="0">
                <a:solidFill>
                  <a:srgbClr val="000000"/>
                </a:solidFill>
              </a:rPr>
              <a:t>)___________. </a:t>
            </a:r>
            <a:r>
              <a:rPr lang="en-US" altLang="zh-CN" b="1" dirty="0">
                <a:solidFill>
                  <a:srgbClr val="000000"/>
                </a:solidFill>
              </a:rPr>
              <a:t>On weekends, he hardly ever plays computer games. He also loves reading some English (10</a:t>
            </a:r>
            <a:r>
              <a:rPr lang="en-US" altLang="zh-CN" b="1" dirty="0" smtClean="0">
                <a:solidFill>
                  <a:srgbClr val="000000"/>
                </a:solidFill>
              </a:rPr>
              <a:t>)__________ </a:t>
            </a:r>
            <a:r>
              <a:rPr lang="en-US" altLang="zh-CN" b="1" dirty="0">
                <a:solidFill>
                  <a:srgbClr val="000000"/>
                </a:solidFill>
              </a:rPr>
              <a:t>such as </a:t>
            </a:r>
            <a:r>
              <a:rPr lang="en-US" altLang="zh-CN" b="1" i="1" dirty="0">
                <a:solidFill>
                  <a:srgbClr val="000000"/>
                </a:solidFill>
              </a:rPr>
              <a:t>Time</a:t>
            </a:r>
            <a:r>
              <a:rPr lang="en-US" altLang="zh-CN" b="1" dirty="0">
                <a:solidFill>
                  <a:srgbClr val="000000"/>
                </a:solidFill>
              </a:rPr>
              <a:t> in his free time. These good habits help him keep healthy.</a:t>
            </a:r>
            <a:endParaRPr lang="zh-CN" altLang="zh-CN" b="1" dirty="0">
              <a:solidFill>
                <a:srgbClr val="000000"/>
              </a:solidFill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1847528" y="548680"/>
          <a:ext cx="9077472" cy="975360"/>
        </p:xfrm>
        <a:graphic>
          <a:graphicData uri="http://schemas.openxmlformats.org/drawingml/2006/table">
            <a:tbl>
              <a:tblPr/>
              <a:tblGrid>
                <a:gridCol w="9077472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3200" b="1" kern="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twice,  however,  healthy,  almost,  little, magazine, Internet,    housework,    although,    together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1162629" y="5301208"/>
            <a:ext cx="25922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magazines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91421" y="2353064"/>
            <a:ext cx="10967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twice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99656" y="2916233"/>
            <a:ext cx="16433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together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840404" y="4115453"/>
            <a:ext cx="21002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housework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  <p:bldP spid="10" grpId="0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12"/>
          <p:cNvSpPr>
            <a:spLocks noChangeArrowheads="1"/>
          </p:cNvSpPr>
          <p:nvPr/>
        </p:nvSpPr>
        <p:spPr bwMode="auto">
          <a:xfrm>
            <a:off x="1127448" y="2780928"/>
            <a:ext cx="10441160" cy="1969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514350" indent="-5143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1. Finish your report in 3c.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marL="444500" indent="-444500" eaLnBrk="1" hangingPunct="1"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2. Do </a:t>
            </a:r>
            <a:r>
              <a:rPr lang="en-US" altLang="zh-CN" b="1" dirty="0">
                <a:cs typeface="Times New Roman" panose="02020603050405020304" pitchFamily="18" charset="0"/>
              </a:rPr>
              <a:t>a survey in your family, using the questions and charts in Part 4. 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696" y="1124744"/>
            <a:ext cx="5790721" cy="140196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6" r="3896"/>
          <a:stretch>
            <a:fillRect/>
          </a:stretch>
        </p:blipFill>
        <p:spPr>
          <a:xfrm>
            <a:off x="695400" y="1412776"/>
            <a:ext cx="10801200" cy="424847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71464" y="1988840"/>
            <a:ext cx="97210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CN" b="1" dirty="0" smtClean="0"/>
              <a:t>What information can you find in the chart?</a:t>
            </a:r>
            <a:endParaRPr lang="en-US" altLang="zh-CN" b="1" dirty="0" smtClean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CN" b="1" dirty="0" smtClean="0"/>
              <a:t>Is the information about the girl? What’s her name?</a:t>
            </a:r>
            <a:endParaRPr lang="en-US" altLang="zh-CN" b="1" dirty="0" smtClean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CN" b="1" dirty="0" smtClean="0"/>
              <a:t>What does the heading “Days a year” mean?</a:t>
            </a:r>
            <a:endParaRPr lang="en-US" altLang="zh-CN" b="1" dirty="0" smtClean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CN" b="1" dirty="0" smtClean="0"/>
              <a:t>What good habits does the girl have?</a:t>
            </a:r>
            <a:endParaRPr lang="en-US" altLang="zh-CN" b="1" dirty="0" smtClean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CN" b="1" dirty="0" smtClean="0"/>
              <a:t>Does the girl have any bad habits? What are they?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72" y="450627"/>
            <a:ext cx="5112568" cy="1101810"/>
          </a:xfrm>
          <a:prstGeom prst="rect">
            <a:avLst/>
          </a:prstGeom>
        </p:spPr>
      </p:pic>
      <p:sp>
        <p:nvSpPr>
          <p:cNvPr id="2" name="Rectangle 10"/>
          <p:cNvSpPr>
            <a:spLocks noChangeArrowheads="1"/>
          </p:cNvSpPr>
          <p:nvPr/>
        </p:nvSpPr>
        <p:spPr bwMode="auto">
          <a:xfrm>
            <a:off x="2783632" y="1844824"/>
            <a:ext cx="8515846" cy="3888283"/>
          </a:xfrm>
          <a:prstGeom prst="rect">
            <a:avLst/>
          </a:prstGeom>
          <a:solidFill>
            <a:srgbClr val="FDE4CF"/>
          </a:solidFill>
          <a:ln>
            <a:noFill/>
          </a:ln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Jane </a:t>
            </a:r>
            <a:r>
              <a:rPr lang="en-US" altLang="zh-CN" b="1" dirty="0">
                <a:cs typeface="Times New Roman" panose="02020603050405020304" pitchFamily="18" charset="0"/>
              </a:rPr>
              <a:t>is a 16-year-old high </a:t>
            </a:r>
            <a:r>
              <a:rPr lang="en-US" altLang="zh-CN" b="1" dirty="0" smtClean="0">
                <a:cs typeface="Times New Roman" panose="02020603050405020304" pitchFamily="18" charset="0"/>
              </a:rPr>
              <a:t>school </a:t>
            </a:r>
            <a:r>
              <a:rPr lang="en-US" altLang="zh-CN" b="1" dirty="0">
                <a:cs typeface="Times New Roman" panose="02020603050405020304" pitchFamily="18" charset="0"/>
              </a:rPr>
              <a:t>student in the United </a:t>
            </a:r>
            <a:r>
              <a:rPr lang="en-US" altLang="zh-CN" b="1" dirty="0" smtClean="0">
                <a:cs typeface="Times New Roman" panose="02020603050405020304" pitchFamily="18" charset="0"/>
              </a:rPr>
              <a:t>States</a:t>
            </a:r>
            <a:r>
              <a:rPr lang="en-US" altLang="zh-CN" b="1" dirty="0">
                <a:cs typeface="Times New Roman" panose="02020603050405020304" pitchFamily="18" charset="0"/>
              </a:rPr>
              <a:t>. </a:t>
            </a:r>
            <a:r>
              <a:rPr lang="en-US" altLang="zh-CN" b="1" i="1" dirty="0">
                <a:cs typeface="Times New Roman" panose="02020603050405020304" pitchFamily="18" charset="0"/>
              </a:rPr>
              <a:t>American Teenager </a:t>
            </a:r>
            <a:r>
              <a:rPr lang="en-US" altLang="zh-CN" b="1" dirty="0">
                <a:solidFill>
                  <a:srgbClr val="CC00FF"/>
                </a:solidFill>
                <a:cs typeface="Times New Roman" panose="02020603050405020304" pitchFamily="18" charset="0"/>
              </a:rPr>
              <a:t>magazine</a:t>
            </a:r>
            <a:r>
              <a:rPr lang="en-US" altLang="zh-CN" b="1" dirty="0">
                <a:cs typeface="Times New Roman" panose="02020603050405020304" pitchFamily="18" charset="0"/>
              </a:rPr>
              <a:t> asked her </a:t>
            </a:r>
            <a:r>
              <a:rPr lang="en-US" altLang="zh-CN" b="1" dirty="0" smtClean="0">
                <a:cs typeface="Times New Roman" panose="02020603050405020304" pitchFamily="18" charset="0"/>
              </a:rPr>
              <a:t>about </a:t>
            </a:r>
            <a:r>
              <a:rPr lang="en-US" altLang="zh-CN" b="1" dirty="0">
                <a:cs typeface="Times New Roman" panose="02020603050405020304" pitchFamily="18" charset="0"/>
              </a:rPr>
              <a:t>her habits. Jane has a lot of good habits. She </a:t>
            </a:r>
            <a:r>
              <a:rPr lang="en-US" altLang="zh-CN" b="1" u="sng" dirty="0">
                <a:solidFill>
                  <a:srgbClr val="FF0000"/>
                </a:solidFill>
                <a:cs typeface="Times New Roman" panose="02020603050405020304" pitchFamily="18" charset="0"/>
              </a:rPr>
              <a:t>always </a:t>
            </a:r>
            <a:r>
              <a:rPr lang="en-US" altLang="zh-CN" b="1" dirty="0">
                <a:cs typeface="Times New Roman" panose="02020603050405020304" pitchFamily="18" charset="0"/>
              </a:rPr>
              <a:t> exercises and she reads books __________. Also, she ________ drinks juice and she ____________ stays up late. 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8040216" y="4284385"/>
            <a:ext cx="17287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often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4079776" y="4224215"/>
            <a:ext cx="21240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every day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5269011" y="4808990"/>
            <a:ext cx="28432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hardly ever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9223" name="Picture 7" descr="CIMG5478"/>
          <p:cNvPicPr>
            <a:picLocks noChangeAspect="1" noChangeArrowheads="1"/>
          </p:cNvPicPr>
          <p:nvPr/>
        </p:nvPicPr>
        <p:blipFill>
          <a:blip r:embed="rId3" cstate="print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63" y="2591583"/>
            <a:ext cx="1765300" cy="259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4" name="AutoShape 8"/>
          <p:cNvSpPr>
            <a:spLocks noChangeArrowheads="1"/>
          </p:cNvSpPr>
          <p:nvPr/>
        </p:nvSpPr>
        <p:spPr bwMode="auto">
          <a:xfrm>
            <a:off x="10588675" y="2492896"/>
            <a:ext cx="1421606" cy="940460"/>
          </a:xfrm>
          <a:prstGeom prst="wedgeRoundRectCallout">
            <a:avLst>
              <a:gd name="adj1" fmla="val -58290"/>
              <a:gd name="adj2" fmla="val -14236"/>
              <a:gd name="adj3" fmla="val 16667"/>
            </a:avLst>
          </a:prstGeom>
          <a:solidFill>
            <a:srgbClr val="FFFFCC"/>
          </a:solidFill>
          <a:ln>
            <a:solidFill>
              <a:schemeClr val="tx1"/>
            </a:solidFill>
          </a:ln>
          <a:effectLst/>
        </p:spPr>
        <p:txBody>
          <a:bodyPr/>
          <a:lstStyle/>
          <a:p>
            <a:pPr marL="358775" indent="-358775"/>
            <a:r>
              <a:rPr lang="en-US" altLang="zh-CN" sz="2800" b="1" i="1" dirty="0">
                <a:solidFill>
                  <a:srgbClr val="CC00FF"/>
                </a:solidFill>
              </a:rPr>
              <a:t>n.</a:t>
            </a:r>
            <a:r>
              <a:rPr lang="en-US" altLang="zh-CN" sz="2800" b="1" dirty="0">
                <a:solidFill>
                  <a:srgbClr val="CC00FF"/>
                </a:solidFill>
              </a:rPr>
              <a:t> </a:t>
            </a:r>
            <a:r>
              <a:rPr lang="zh-CN" altLang="en-US" sz="2800" b="1" dirty="0" smtClean="0">
                <a:solidFill>
                  <a:srgbClr val="CC00FF"/>
                </a:solidFill>
              </a:rPr>
              <a:t>杂志</a:t>
            </a:r>
            <a:r>
              <a:rPr lang="en-US" altLang="zh-CN" sz="2800" b="1" dirty="0" smtClean="0">
                <a:solidFill>
                  <a:srgbClr val="CC00FF"/>
                </a:solidFill>
              </a:rPr>
              <a:t>; </a:t>
            </a:r>
            <a:r>
              <a:rPr lang="zh-CN" altLang="en-US" sz="2800" b="1" dirty="0" smtClean="0">
                <a:solidFill>
                  <a:srgbClr val="CC00FF"/>
                </a:solidFill>
              </a:rPr>
              <a:t>期刊</a:t>
            </a:r>
            <a:endParaRPr lang="en-US" altLang="zh-CN" sz="2800" b="1" dirty="0">
              <a:solidFill>
                <a:srgbClr val="CC00FF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69972" y="646019"/>
            <a:ext cx="4305987" cy="5920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0000"/>
              </a:lnSpc>
            </a:pPr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Complete 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the report. </a:t>
            </a:r>
            <a:endParaRPr lang="zh-CN" altLang="en-US" b="1" dirty="0">
              <a:solidFill>
                <a:srgbClr val="0000FF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/>
      <p:bldP spid="6149" grpId="0"/>
      <p:bldP spid="6150" grpId="0"/>
      <p:bldP spid="9224" grpId="0" bldLvl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ChangeArrowheads="1"/>
          </p:cNvSpPr>
          <p:nvPr/>
        </p:nvSpPr>
        <p:spPr bwMode="auto">
          <a:xfrm>
            <a:off x="983432" y="2132856"/>
            <a:ext cx="10081120" cy="3600176"/>
          </a:xfrm>
          <a:prstGeom prst="rect">
            <a:avLst/>
          </a:prstGeom>
          <a:solidFill>
            <a:srgbClr val="FDE4CF"/>
          </a:solidFill>
          <a:ln>
            <a:noFill/>
          </a:ln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CC00FF"/>
                </a:solidFill>
                <a:cs typeface="Times New Roman" panose="02020603050405020304" pitchFamily="18" charset="0"/>
              </a:rPr>
              <a:t>However</a:t>
            </a:r>
            <a:r>
              <a:rPr lang="en-US" altLang="zh-CN" b="1" dirty="0">
                <a:cs typeface="Times New Roman" panose="02020603050405020304" pitchFamily="18" charset="0"/>
              </a:rPr>
              <a:t>, she has some bad habits, too. She _________ watches TV for </a:t>
            </a:r>
            <a:r>
              <a:rPr lang="en-US" altLang="zh-CN" b="1" dirty="0">
                <a:solidFill>
                  <a:srgbClr val="CC00FF"/>
                </a:solidFill>
                <a:cs typeface="Times New Roman" panose="02020603050405020304" pitchFamily="18" charset="0"/>
              </a:rPr>
              <a:t>more than </a:t>
            </a:r>
            <a:r>
              <a:rPr lang="en-US" altLang="zh-CN" b="1" dirty="0">
                <a:cs typeface="Times New Roman" panose="02020603050405020304" pitchFamily="18" charset="0"/>
              </a:rPr>
              <a:t>two hours a day, and she __________ eats hamburgers. Her parents are not very happy because she </a:t>
            </a:r>
            <a:r>
              <a:rPr lang="en-US" altLang="zh-CN" b="1" dirty="0" smtClean="0">
                <a:cs typeface="Times New Roman" panose="02020603050405020304" pitchFamily="18" charset="0"/>
              </a:rPr>
              <a:t>___________ </a:t>
            </a:r>
            <a:r>
              <a:rPr lang="en-US" altLang="zh-CN" b="1" dirty="0">
                <a:cs typeface="Times New Roman" panose="02020603050405020304" pitchFamily="18" charset="0"/>
              </a:rPr>
              <a:t>helps with housework and she __________ goes to the dentist for teeth cleaning. She says she is afraid!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8832304" y="2105866"/>
            <a:ext cx="1763712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usually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1055440" y="3301345"/>
            <a:ext cx="2520950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sometimes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4367808" y="3861048"/>
            <a:ext cx="2339975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hardly ever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855789" y="4509120"/>
            <a:ext cx="1439862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never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247" name="AutoShape 7"/>
          <p:cNvSpPr>
            <a:spLocks noChangeArrowheads="1"/>
          </p:cNvSpPr>
          <p:nvPr/>
        </p:nvSpPr>
        <p:spPr bwMode="auto">
          <a:xfrm>
            <a:off x="1123498" y="1503804"/>
            <a:ext cx="2596238" cy="549076"/>
          </a:xfrm>
          <a:prstGeom prst="wedgeRoundRectCallout">
            <a:avLst>
              <a:gd name="adj1" fmla="val -18495"/>
              <a:gd name="adj2" fmla="val 103963"/>
              <a:gd name="adj3" fmla="val 16667"/>
            </a:avLst>
          </a:prstGeom>
          <a:solidFill>
            <a:srgbClr val="FFFFCC"/>
          </a:solidFill>
          <a:ln>
            <a:solidFill>
              <a:schemeClr val="tx1"/>
            </a:solidFill>
          </a:ln>
          <a:effectLst/>
        </p:spPr>
        <p:txBody>
          <a:bodyPr/>
          <a:lstStyle/>
          <a:p>
            <a:r>
              <a:rPr lang="en-US" altLang="zh-CN" sz="2800" b="1" i="1" dirty="0">
                <a:solidFill>
                  <a:srgbClr val="CC00FF"/>
                </a:solidFill>
              </a:rPr>
              <a:t>adv.</a:t>
            </a:r>
            <a:r>
              <a:rPr lang="en-US" altLang="zh-CN" sz="2800" b="1" dirty="0">
                <a:solidFill>
                  <a:srgbClr val="CC00FF"/>
                </a:solidFill>
              </a:rPr>
              <a:t> </a:t>
            </a:r>
            <a:r>
              <a:rPr lang="zh-CN" altLang="en-US" sz="2800" b="1" dirty="0" smtClean="0">
                <a:solidFill>
                  <a:srgbClr val="CC00FF"/>
                </a:solidFill>
              </a:rPr>
              <a:t>然而</a:t>
            </a:r>
            <a:r>
              <a:rPr lang="en-US" altLang="zh-CN" sz="2800" b="1" dirty="0" smtClean="0">
                <a:solidFill>
                  <a:srgbClr val="CC00FF"/>
                </a:solidFill>
              </a:rPr>
              <a:t>; </a:t>
            </a:r>
            <a:r>
              <a:rPr lang="zh-CN" altLang="en-US" sz="2800" b="1" dirty="0" smtClean="0">
                <a:solidFill>
                  <a:srgbClr val="CC00FF"/>
                </a:solidFill>
              </a:rPr>
              <a:t>不过</a:t>
            </a:r>
            <a:endParaRPr lang="zh-CN" altLang="en-US" sz="2800" b="1" dirty="0">
              <a:solidFill>
                <a:srgbClr val="CC00FF"/>
              </a:solidFill>
            </a:endParaRPr>
          </a:p>
        </p:txBody>
      </p:sp>
      <p:sp>
        <p:nvSpPr>
          <p:cNvPr id="10249" name="AutoShape 9"/>
          <p:cNvSpPr>
            <a:spLocks noChangeArrowheads="1"/>
          </p:cNvSpPr>
          <p:nvPr/>
        </p:nvSpPr>
        <p:spPr bwMode="auto">
          <a:xfrm>
            <a:off x="5087888" y="836712"/>
            <a:ext cx="3744416" cy="916426"/>
          </a:xfrm>
          <a:prstGeom prst="wedgeRoundRectCallout">
            <a:avLst>
              <a:gd name="adj1" fmla="val -52083"/>
              <a:gd name="adj2" fmla="val 173286"/>
              <a:gd name="adj3" fmla="val 16667"/>
            </a:avLst>
          </a:prstGeom>
          <a:solidFill>
            <a:srgbClr val="FFFFCC"/>
          </a:solidFill>
          <a:ln>
            <a:solidFill>
              <a:schemeClr val="tx1"/>
            </a:solidFill>
          </a:ln>
          <a:effectLst/>
        </p:spPr>
        <p:txBody>
          <a:bodyPr/>
          <a:lstStyle/>
          <a:p>
            <a:r>
              <a:rPr lang="en-US" altLang="zh-CN" sz="2800" b="1" i="1" dirty="0" smtClean="0">
                <a:solidFill>
                  <a:srgbClr val="CC00FF"/>
                </a:solidFill>
              </a:rPr>
              <a:t>prep. &amp; conj</a:t>
            </a:r>
            <a:r>
              <a:rPr lang="en-US" altLang="zh-CN" sz="2800" b="1" dirty="0" smtClean="0">
                <a:solidFill>
                  <a:srgbClr val="CC00FF"/>
                </a:solidFill>
              </a:rPr>
              <a:t>. (</a:t>
            </a:r>
            <a:r>
              <a:rPr lang="zh-CN" altLang="en-US" sz="2800" b="1" dirty="0" smtClean="0">
                <a:solidFill>
                  <a:srgbClr val="CC00FF"/>
                </a:solidFill>
              </a:rPr>
              <a:t>用于引出比较的第二部分</a:t>
            </a:r>
            <a:r>
              <a:rPr lang="en-US" altLang="zh-CN" sz="2800" b="1" dirty="0" smtClean="0">
                <a:solidFill>
                  <a:srgbClr val="CC00FF"/>
                </a:solidFill>
              </a:rPr>
              <a:t>) </a:t>
            </a:r>
            <a:r>
              <a:rPr lang="zh-CN" altLang="en-US" sz="2800" b="1" dirty="0" smtClean="0">
                <a:solidFill>
                  <a:srgbClr val="CC00FF"/>
                </a:solidFill>
              </a:rPr>
              <a:t>比</a:t>
            </a:r>
            <a:endParaRPr lang="zh-CN" altLang="en-US" sz="2800" b="1" dirty="0">
              <a:solidFill>
                <a:srgbClr val="CC00FF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048328" y="811830"/>
            <a:ext cx="2140429" cy="107721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CC00FF"/>
                </a:solidFill>
              </a:rPr>
              <a:t>more than  </a:t>
            </a:r>
            <a:r>
              <a:rPr lang="zh-CN" altLang="en-US" b="1" dirty="0" smtClean="0">
                <a:solidFill>
                  <a:srgbClr val="CC00FF"/>
                </a:solidFill>
              </a:rPr>
              <a:t>多于</a:t>
            </a:r>
            <a:endParaRPr lang="zh-CN" altLang="en-US" b="1" dirty="0">
              <a:solidFill>
                <a:srgbClr val="CC00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10247" grpId="0" bldLvl="0" animBg="1"/>
      <p:bldP spid="10249" grpId="0" bldLvl="0" animBg="1"/>
      <p:bldP spid="7" grpId="0" bldLvl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Text Box 6"/>
          <p:cNvSpPr txBox="1">
            <a:spLocks noChangeArrowheads="1"/>
          </p:cNvSpPr>
          <p:nvPr/>
        </p:nvSpPr>
        <p:spPr bwMode="auto">
          <a:xfrm>
            <a:off x="1703512" y="2924944"/>
            <a:ext cx="9505055" cy="134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400" b="1" dirty="0"/>
              <a:t>To learn to use adverbs of frequency to write about </a:t>
            </a:r>
            <a:r>
              <a:rPr lang="en-US" altLang="zh-CN" sz="3400" b="1" dirty="0" smtClean="0"/>
              <a:t>habits </a:t>
            </a:r>
            <a:endParaRPr lang="en-US" altLang="zh-CN" sz="3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12" y="1340768"/>
            <a:ext cx="5204654" cy="14194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12"/>
          <p:cNvSpPr>
            <a:spLocks noChangeArrowheads="1"/>
          </p:cNvSpPr>
          <p:nvPr/>
        </p:nvSpPr>
        <p:spPr bwMode="auto">
          <a:xfrm>
            <a:off x="1380490" y="540385"/>
            <a:ext cx="10403840" cy="274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sz="4800" b="1" dirty="0">
                <a:solidFill>
                  <a:srgbClr val="FFC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Topic: daily habits</a:t>
            </a:r>
            <a:endParaRPr lang="en-US" altLang="zh-CN" sz="4800" b="1" dirty="0">
              <a:solidFill>
                <a:srgbClr val="FFC000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b="1" dirty="0">
                <a:solidFill>
                  <a:srgbClr val="00B05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Write a report about your </a:t>
            </a:r>
            <a:r>
              <a:rPr lang="en-US" altLang="zh-CN" b="1" u="sng" dirty="0">
                <a:solidFill>
                  <a:srgbClr val="00B05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good and bad habits</a:t>
            </a:r>
            <a:r>
              <a:rPr lang="en-US" altLang="zh-CN" b="1" dirty="0">
                <a:solidFill>
                  <a:srgbClr val="00B05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. </a:t>
            </a:r>
            <a:endParaRPr lang="en-US" altLang="zh-CN" b="1" dirty="0">
              <a:solidFill>
                <a:srgbClr val="00B050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b="1" dirty="0">
                <a:solidFill>
                  <a:srgbClr val="00B05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Say </a:t>
            </a:r>
            <a:r>
              <a:rPr lang="en-US" altLang="zh-CN" b="1" u="sng" dirty="0">
                <a:solidFill>
                  <a:srgbClr val="00B05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how often</a:t>
            </a:r>
            <a:r>
              <a:rPr lang="en-US" altLang="zh-CN" b="1" dirty="0">
                <a:solidFill>
                  <a:srgbClr val="00B05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you do things. </a:t>
            </a:r>
            <a:endParaRPr lang="en-US" altLang="zh-CN" b="1" dirty="0">
              <a:solidFill>
                <a:srgbClr val="00B050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73" y="1758653"/>
            <a:ext cx="969751" cy="96975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510" y="2996565"/>
            <a:ext cx="5130800" cy="3298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文本框 2"/>
          <p:cNvSpPr txBox="1"/>
          <p:nvPr/>
        </p:nvSpPr>
        <p:spPr>
          <a:xfrm>
            <a:off x="7680325" y="3933190"/>
            <a:ext cx="3669030" cy="1272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349375" indent="-1349375">
              <a:lnSpc>
                <a:spcPct val="120000"/>
              </a:lnSpc>
            </a:pPr>
            <a:r>
              <a:rPr lang="zh-CN" altLang="zh-CN" b="1" dirty="0">
                <a:solidFill>
                  <a:srgbClr val="FF0000"/>
                </a:solidFill>
                <a:sym typeface="+mn-ea"/>
              </a:rPr>
              <a:t>时态：</a:t>
            </a:r>
            <a:r>
              <a:rPr lang="zh-CN" altLang="zh-CN" b="1" dirty="0">
                <a:sym typeface="+mn-ea"/>
              </a:rPr>
              <a:t>一般现在时</a:t>
            </a:r>
            <a:endParaRPr lang="zh-CN" altLang="zh-CN" b="1" dirty="0"/>
          </a:p>
          <a:p>
            <a:pPr marL="1349375" indent="-1349375">
              <a:lnSpc>
                <a:spcPct val="120000"/>
              </a:lnSpc>
            </a:pPr>
            <a:r>
              <a:rPr lang="zh-CN" altLang="zh-CN" b="1" dirty="0">
                <a:solidFill>
                  <a:srgbClr val="FF0000"/>
                </a:solidFill>
                <a:sym typeface="+mn-ea"/>
              </a:rPr>
              <a:t>人称</a:t>
            </a:r>
            <a:r>
              <a:rPr lang="zh-CN" altLang="zh-CN" b="1" dirty="0" smtClean="0">
                <a:solidFill>
                  <a:srgbClr val="FF0000"/>
                </a:solidFill>
                <a:sym typeface="+mn-ea"/>
              </a:rPr>
              <a:t>：</a:t>
            </a:r>
            <a:r>
              <a:rPr lang="zh-CN" altLang="zh-CN" b="1" dirty="0" smtClean="0">
                <a:sym typeface="+mn-ea"/>
              </a:rPr>
              <a:t>第一人称</a:t>
            </a:r>
            <a:endParaRPr lang="zh-CN" altLang="zh-CN" b="1" dirty="0" smtClean="0"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93" name="Group 29"/>
          <p:cNvGraphicFramePr>
            <a:graphicFrameLocks noGrp="1"/>
          </p:cNvGraphicFramePr>
          <p:nvPr/>
        </p:nvGraphicFramePr>
        <p:xfrm>
          <a:off x="1448966" y="2582870"/>
          <a:ext cx="9037687" cy="386080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1808252"/>
                <a:gridCol w="3500137"/>
                <a:gridCol w="3729298"/>
              </a:tblGrid>
              <a:tr h="8223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Activities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How often?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</a:tr>
              <a:tr h="3038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algn="ctr" defTabSz="914400" rtl="0" eaLnBrk="1" fontAlgn="base" latinLnBrk="0" hangingPunct="1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Good habits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</a:tr>
            </a:tbl>
          </a:graphicData>
        </a:graphic>
      </p:graphicFrame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7500864" y="3551952"/>
            <a:ext cx="233997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b="1" dirty="0">
                <a:solidFill>
                  <a:srgbClr val="FF0000"/>
                </a:solidFill>
              </a:rPr>
              <a:t>every day</a:t>
            </a:r>
            <a:endParaRPr kumimoji="1"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7174" name="Text Box 6"/>
          <p:cNvSpPr txBox="1">
            <a:spLocks noChangeArrowheads="1"/>
          </p:cNvSpPr>
          <p:nvPr/>
        </p:nvSpPr>
        <p:spPr bwMode="auto">
          <a:xfrm>
            <a:off x="7752480" y="4088027"/>
            <a:ext cx="2376487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b="1" dirty="0">
                <a:solidFill>
                  <a:srgbClr val="FF0000"/>
                </a:solidFill>
              </a:rPr>
              <a:t>always</a:t>
            </a:r>
            <a:endParaRPr kumimoji="1"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1283" name="Rectangle 12"/>
          <p:cNvSpPr>
            <a:spLocks noChangeArrowheads="1"/>
          </p:cNvSpPr>
          <p:nvPr/>
        </p:nvSpPr>
        <p:spPr bwMode="auto">
          <a:xfrm>
            <a:off x="1487805" y="1268730"/>
            <a:ext cx="10153015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Complete the chart with your own information. In the </a:t>
            </a:r>
            <a:r>
              <a:rPr lang="en-US" altLang="zh-CN" sz="2400" b="1" dirty="0">
                <a:solidFill>
                  <a:srgbClr val="00B05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last column</a:t>
            </a:r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, use expressions like</a:t>
            </a:r>
            <a:r>
              <a:rPr lang="en-US" altLang="zh-CN" sz="2400" b="1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400" b="1" i="1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always</a:t>
            </a:r>
            <a:r>
              <a:rPr lang="en-US" altLang="zh-CN" sz="2400" b="1" i="1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n-US" altLang="zh-CN" sz="2400" b="1" i="1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every day</a:t>
            </a:r>
            <a:r>
              <a:rPr lang="en-US" altLang="zh-CN" sz="2400" b="1" i="1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,</a:t>
            </a:r>
            <a:r>
              <a:rPr lang="en-US" altLang="zh-CN" sz="2400" b="1" i="1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twice a week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and </a:t>
            </a:r>
            <a:r>
              <a:rPr lang="en-US" altLang="zh-CN" sz="2400" b="1" i="1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never</a:t>
            </a:r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.</a:t>
            </a:r>
            <a:endParaRPr lang="en-US" altLang="zh-CN" sz="2400" b="1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7536582" y="4656780"/>
            <a:ext cx="2808287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every day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7968381" y="5794286"/>
            <a:ext cx="1944687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never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7500864" y="5270859"/>
            <a:ext cx="2879725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every day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1461681"/>
            <a:ext cx="969590" cy="969590"/>
          </a:xfrm>
          <a:prstGeom prst="rect">
            <a:avLst/>
          </a:prstGeom>
        </p:spPr>
      </p:pic>
      <p:sp>
        <p:nvSpPr>
          <p:cNvPr id="4100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487805" y="906145"/>
            <a:ext cx="9714230" cy="632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Talk about your </a:t>
            </a:r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</a:rPr>
              <a:t>good habits and bad habits.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784" y="63272"/>
            <a:ext cx="3474433" cy="106102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576320" y="3429000"/>
            <a:ext cx="2819400" cy="30441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b="1" dirty="0" smtClean="0">
                <a:ln>
                  <a:noFill/>
                </a:ln>
                <a:effectLst/>
                <a:cs typeface="Times New Roman" panose="02020603050405020304" pitchFamily="18" charset="0"/>
                <a:sym typeface="+mn-ea"/>
              </a:rPr>
              <a:t>Exercise</a:t>
            </a:r>
            <a:endParaRPr kumimoji="0" lang="en-US" altLang="zh-CN" sz="3200" b="1" u="none" strike="noStrike" cap="none" normalizeH="0" baseline="0" dirty="0" smtClean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b="1" dirty="0" smtClean="0">
                <a:ln>
                  <a:noFill/>
                </a:ln>
                <a:effectLst/>
                <a:cs typeface="Times New Roman" panose="02020603050405020304" pitchFamily="18" charset="0"/>
                <a:sym typeface="+mn-ea"/>
              </a:rPr>
              <a:t>Read books</a:t>
            </a:r>
            <a:endParaRPr kumimoji="0" lang="en-US" altLang="zh-CN" sz="3200" b="1" u="none" strike="noStrike" cap="none" normalizeH="0" baseline="0" dirty="0" smtClean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b="1" dirty="0" smtClean="0">
                <a:ln>
                  <a:noFill/>
                </a:ln>
                <a:effectLst/>
                <a:cs typeface="Times New Roman" panose="02020603050405020304" pitchFamily="18" charset="0"/>
                <a:sym typeface="+mn-ea"/>
              </a:rPr>
              <a:t>Eat fruit</a:t>
            </a:r>
            <a:endParaRPr kumimoji="0" lang="en-US" altLang="zh-CN" sz="3200" b="1" u="none" strike="noStrike" cap="none" normalizeH="0" baseline="0" dirty="0" smtClean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b="1" dirty="0" smtClean="0">
                <a:ln>
                  <a:noFill/>
                </a:ln>
                <a:effectLst/>
                <a:cs typeface="Times New Roman" panose="02020603050405020304" pitchFamily="18" charset="0"/>
                <a:sym typeface="+mn-ea"/>
              </a:rPr>
              <a:t>Drink milk</a:t>
            </a:r>
            <a:endParaRPr kumimoji="0" lang="en-US" altLang="zh-CN" sz="3200" b="1" u="none" strike="noStrike" cap="none" normalizeH="0" baseline="0" dirty="0" smtClean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b="1" dirty="0" smtClean="0">
                <a:ln>
                  <a:noFill/>
                </a:ln>
                <a:effectLst/>
                <a:cs typeface="Times New Roman" panose="02020603050405020304" pitchFamily="18" charset="0"/>
                <a:sym typeface="+mn-ea"/>
              </a:rPr>
              <a:t>Stay up late</a:t>
            </a:r>
            <a:endParaRPr lang="en-US" altLang="zh-CN" b="1" dirty="0" smtClean="0">
              <a:ln>
                <a:noFill/>
              </a:ln>
              <a:effectLst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autoUpdateAnimBg="0"/>
      <p:bldP spid="7174" grpId="0" autoUpdateAnimBg="0"/>
      <p:bldP spid="7" grpId="0" autoUpdateAnimBg="0"/>
      <p:bldP spid="8" grpId="0" autoUpdateAnimBg="0"/>
      <p:bldP spid="9" grpId="0" autoUpdateAnimBg="0"/>
      <p:bldP spid="4" grpId="0"/>
      <p:bldP spid="1128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Text Box 5"/>
          <p:cNvSpPr txBox="1">
            <a:spLocks noChangeArrowheads="1"/>
          </p:cNvSpPr>
          <p:nvPr/>
        </p:nvSpPr>
        <p:spPr bwMode="auto">
          <a:xfrm>
            <a:off x="1773314" y="1121401"/>
            <a:ext cx="8026942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Talk about </a:t>
            </a:r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</a:rPr>
              <a:t>good habits and bad habits.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5519936" y="2670040"/>
            <a:ext cx="5040499" cy="584775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 smtClean="0">
                <a:cs typeface="Times New Roman" panose="02020603050405020304" pitchFamily="18" charset="0"/>
              </a:rPr>
              <a:t>They </a:t>
            </a:r>
            <a:r>
              <a:rPr lang="en-US" altLang="zh-CN" b="1" dirty="0">
                <a:cs typeface="Times New Roman" panose="02020603050405020304" pitchFamily="18" charset="0"/>
              </a:rPr>
              <a:t>read </a:t>
            </a:r>
            <a:r>
              <a:rPr lang="en-US" altLang="zh-CN" b="1" dirty="0" smtClean="0">
                <a:cs typeface="Times New Roman" panose="02020603050405020304" pitchFamily="18" charset="0"/>
              </a:rPr>
              <a:t>books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every day</a:t>
            </a:r>
            <a:r>
              <a:rPr lang="en-US" altLang="zh-CN" b="1" dirty="0">
                <a:cs typeface="Times New Roman" panose="02020603050405020304" pitchFamily="18" charset="0"/>
              </a:rPr>
              <a:t>.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5519936" y="4797152"/>
            <a:ext cx="3807400" cy="584775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 smtClean="0">
                <a:cs typeface="Times New Roman" panose="02020603050405020304" pitchFamily="18" charset="0"/>
              </a:rPr>
              <a:t>He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always</a:t>
            </a:r>
            <a:r>
              <a:rPr lang="en-US" altLang="zh-CN" b="1" dirty="0" smtClean="0">
                <a:cs typeface="Times New Roman" panose="02020603050405020304" pitchFamily="18" charset="0"/>
              </a:rPr>
              <a:t> exercises.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784" y="206782"/>
            <a:ext cx="3474433" cy="106102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05" y="1869531"/>
            <a:ext cx="3214654" cy="206654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504" y="4149080"/>
            <a:ext cx="3312368" cy="219720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14" grpId="0" bldLvl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836712"/>
            <a:ext cx="3815793" cy="2478021"/>
          </a:xfrm>
          <a:prstGeom prst="rect">
            <a:avLst/>
          </a:prstGeom>
        </p:spPr>
      </p:pic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5303912" y="1700808"/>
            <a:ext cx="6192688" cy="584775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cs typeface="Times New Roman" panose="02020603050405020304" pitchFamily="18" charset="0"/>
              </a:rPr>
              <a:t>I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always</a:t>
            </a:r>
            <a:r>
              <a:rPr lang="en-US" altLang="zh-CN" b="1" dirty="0" smtClean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help with the housework.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5519936" y="4509120"/>
            <a:ext cx="4968552" cy="584775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 smtClean="0">
                <a:cs typeface="Times New Roman" panose="02020603050405020304" pitchFamily="18" charset="0"/>
              </a:rPr>
              <a:t>She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often</a:t>
            </a:r>
            <a:r>
              <a:rPr lang="en-US" altLang="zh-CN" b="1" dirty="0" smtClean="0">
                <a:cs typeface="Times New Roman" panose="02020603050405020304" pitchFamily="18" charset="0"/>
              </a:rPr>
              <a:t> drinks juice. 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259" y="3645024"/>
            <a:ext cx="3959629" cy="22595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6023992" y="1564212"/>
            <a:ext cx="5256584" cy="584775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 smtClean="0">
                <a:cs typeface="Times New Roman" panose="02020603050405020304" pitchFamily="18" charset="0"/>
              </a:rPr>
              <a:t>He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hardly ever</a:t>
            </a:r>
            <a:r>
              <a:rPr lang="en-US" altLang="zh-CN" b="1" dirty="0" smtClean="0">
                <a:cs typeface="Times New Roman" panose="02020603050405020304" pitchFamily="18" charset="0"/>
              </a:rPr>
              <a:t> stays </a:t>
            </a:r>
            <a:r>
              <a:rPr lang="en-US" altLang="zh-CN" b="1" dirty="0">
                <a:cs typeface="Times New Roman" panose="02020603050405020304" pitchFamily="18" charset="0"/>
              </a:rPr>
              <a:t>up late.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474" y="3559415"/>
            <a:ext cx="4125957" cy="2749905"/>
          </a:xfrm>
          <a:prstGeom prst="rect">
            <a:avLst/>
          </a:prstGeom>
        </p:spPr>
      </p:pic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5591944" y="4372524"/>
            <a:ext cx="6264696" cy="584775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cs typeface="Times New Roman" panose="02020603050405020304" pitchFamily="18" charset="0"/>
              </a:rPr>
              <a:t>I </a:t>
            </a:r>
            <a:r>
              <a:rPr lang="en-US" altLang="zh-CN" b="1" dirty="0" smtClean="0">
                <a:cs typeface="Times New Roman" panose="02020603050405020304" pitchFamily="18" charset="0"/>
              </a:rPr>
              <a:t>eat a lot of vegetables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every day</a:t>
            </a:r>
            <a:r>
              <a:rPr lang="en-US" altLang="zh-CN" b="1" dirty="0" smtClean="0">
                <a:cs typeface="Times New Roman" panose="02020603050405020304" pitchFamily="18" charset="0"/>
              </a:rPr>
              <a:t>.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7" y="556100"/>
            <a:ext cx="4131974" cy="289238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7" grpId="0" bldLvl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5087888" y="4372078"/>
            <a:ext cx="4176464" cy="584775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cs typeface="Times New Roman" panose="02020603050405020304" pitchFamily="18" charset="0"/>
              </a:rPr>
              <a:t>H</a:t>
            </a:r>
            <a:r>
              <a:rPr lang="en-US" altLang="zh-CN" b="1" dirty="0" smtClean="0">
                <a:cs typeface="Times New Roman" panose="02020603050405020304" pitchFamily="18" charset="0"/>
              </a:rPr>
              <a:t>e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often </a:t>
            </a:r>
            <a:r>
              <a:rPr lang="en-US" altLang="zh-CN" b="1" dirty="0" smtClean="0">
                <a:cs typeface="Times New Roman" panose="02020603050405020304" pitchFamily="18" charset="0"/>
              </a:rPr>
              <a:t>goes </a:t>
            </a:r>
            <a:r>
              <a:rPr lang="en-US" altLang="zh-CN" b="1" dirty="0">
                <a:cs typeface="Times New Roman" panose="02020603050405020304" pitchFamily="18" charset="0"/>
              </a:rPr>
              <a:t>online.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5056110" y="1518959"/>
            <a:ext cx="6336704" cy="1175706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He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usually</a:t>
            </a:r>
            <a:r>
              <a:rPr lang="en-US" altLang="zh-CN" b="1" dirty="0" smtClean="0">
                <a:cs typeface="Times New Roman" panose="02020603050405020304" pitchFamily="18" charset="0"/>
              </a:rPr>
              <a:t> watches </a:t>
            </a:r>
            <a:r>
              <a:rPr lang="en-US" altLang="zh-CN" b="1" dirty="0">
                <a:cs typeface="Times New Roman" panose="02020603050405020304" pitchFamily="18" charset="0"/>
              </a:rPr>
              <a:t>TV for over two hours </a:t>
            </a:r>
            <a:r>
              <a:rPr lang="en-US" altLang="zh-CN" b="1" dirty="0" smtClean="0">
                <a:cs typeface="Times New Roman" panose="02020603050405020304" pitchFamily="18" charset="0"/>
              </a:rPr>
              <a:t>a </a:t>
            </a:r>
            <a:r>
              <a:rPr lang="en-US" altLang="zh-CN" b="1" dirty="0">
                <a:cs typeface="Times New Roman" panose="02020603050405020304" pitchFamily="18" charset="0"/>
              </a:rPr>
              <a:t>day.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pic>
        <p:nvPicPr>
          <p:cNvPr id="5135" name="Picture 15" descr="a93myh06830539273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049" y="857954"/>
            <a:ext cx="3509799" cy="249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3843181"/>
            <a:ext cx="3528392" cy="232212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14" grpId="0" bldLvl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5750357" y="3947617"/>
            <a:ext cx="5170178" cy="584775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 smtClean="0">
                <a:cs typeface="Times New Roman" panose="02020603050405020304" pitchFamily="18" charset="0"/>
              </a:rPr>
              <a:t>She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never</a:t>
            </a:r>
            <a:r>
              <a:rPr lang="en-US" altLang="zh-CN" b="1" dirty="0" smtClean="0">
                <a:cs typeface="Times New Roman" panose="02020603050405020304" pitchFamily="18" charset="0"/>
              </a:rPr>
              <a:t> goes </a:t>
            </a:r>
            <a:r>
              <a:rPr lang="en-US" altLang="zh-CN" b="1" dirty="0">
                <a:cs typeface="Times New Roman" panose="02020603050405020304" pitchFamily="18" charset="0"/>
              </a:rPr>
              <a:t>to the </a:t>
            </a:r>
            <a:r>
              <a:rPr lang="en-US" altLang="zh-CN" b="1" dirty="0" smtClean="0">
                <a:solidFill>
                  <a:srgbClr val="CC00FF"/>
                </a:solidFill>
                <a:cs typeface="Times New Roman" panose="02020603050405020304" pitchFamily="18" charset="0"/>
              </a:rPr>
              <a:t>dentist</a:t>
            </a:r>
            <a:r>
              <a:rPr lang="en-US" altLang="zh-CN" b="1" dirty="0" smtClean="0">
                <a:cs typeface="Times New Roman" panose="02020603050405020304" pitchFamily="18" charset="0"/>
              </a:rPr>
              <a:t>.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pic>
        <p:nvPicPr>
          <p:cNvPr id="37902" name="Picture 14" descr="19300001357258132376197463967_95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221" y="3429000"/>
            <a:ext cx="3960440" cy="263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5767058" y="1484784"/>
            <a:ext cx="5184576" cy="584775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cs typeface="Times New Roman" panose="02020603050405020304" pitchFamily="18" charset="0"/>
              </a:rPr>
              <a:t>I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sometimes</a:t>
            </a:r>
            <a:r>
              <a:rPr lang="en-US" altLang="zh-CN" b="1" dirty="0" smtClean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eat hamburgers.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976319" y="4581128"/>
            <a:ext cx="23679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smtClean="0">
                <a:solidFill>
                  <a:srgbClr val="CC00FF"/>
                </a:solidFill>
                <a:cs typeface="Times New Roman" panose="02020603050405020304" pitchFamily="18" charset="0"/>
              </a:rPr>
              <a:t>n</a:t>
            </a:r>
            <a:r>
              <a:rPr lang="en-US" altLang="zh-CN" b="1" dirty="0" smtClean="0">
                <a:solidFill>
                  <a:srgbClr val="CC00FF"/>
                </a:solidFill>
                <a:cs typeface="Times New Roman" panose="02020603050405020304" pitchFamily="18" charset="0"/>
              </a:rPr>
              <a:t>. </a:t>
            </a:r>
            <a:r>
              <a:rPr lang="zh-CN" altLang="en-US" b="1" dirty="0" smtClean="0">
                <a:solidFill>
                  <a:srgbClr val="CC00FF"/>
                </a:solidFill>
                <a:cs typeface="Times New Roman" panose="02020603050405020304" pitchFamily="18" charset="0"/>
              </a:rPr>
              <a:t>牙科医生</a:t>
            </a:r>
            <a:r>
              <a:rPr lang="en-US" altLang="zh-CN" b="1" dirty="0" smtClean="0">
                <a:solidFill>
                  <a:srgbClr val="CC00FF"/>
                </a:solidFill>
                <a:cs typeface="Times New Roman" panose="02020603050405020304" pitchFamily="18" charset="0"/>
              </a:rPr>
              <a:t> </a:t>
            </a:r>
            <a:endParaRPr lang="zh-CN" altLang="en-US" dirty="0">
              <a:solidFill>
                <a:srgbClr val="CC00FF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3" y="680103"/>
            <a:ext cx="3962198" cy="253287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6" grpId="0" bldLvl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481965" y="476885"/>
            <a:ext cx="11052175" cy="5408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4800" b="1" dirty="0">
                <a:solidFill>
                  <a:srgbClr val="FF0000"/>
                </a:solidFill>
                <a:cs typeface="Times New Roman" panose="02020603050405020304" pitchFamily="18" charset="0"/>
              </a:rPr>
              <a:t>daily habits(</a:t>
            </a:r>
            <a:r>
              <a:rPr lang="zh-CN" altLang="zh-CN" sz="4800" b="1" dirty="0">
                <a:solidFill>
                  <a:srgbClr val="FF0000"/>
                </a:solidFill>
                <a:cs typeface="Times New Roman" panose="02020603050405020304" pitchFamily="18" charset="0"/>
              </a:rPr>
              <a:t>频率副词</a:t>
            </a:r>
            <a:r>
              <a:rPr lang="en-US" altLang="zh-CN" sz="4800" b="1" dirty="0">
                <a:solidFill>
                  <a:srgbClr val="FF0000"/>
                </a:solidFill>
                <a:cs typeface="Times New Roman" panose="02020603050405020304" pitchFamily="18" charset="0"/>
              </a:rPr>
              <a:t>)</a:t>
            </a:r>
            <a:endParaRPr lang="en-US" altLang="zh-CN" sz="48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514350" indent="-514350" eaLnBrk="1" hangingPunct="1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en-US" altLang="zh-CN" sz="4800" b="1" dirty="0">
                <a:solidFill>
                  <a:srgbClr val="0066FF"/>
                </a:solidFill>
                <a:cs typeface="Times New Roman" panose="02020603050405020304" pitchFamily="18" charset="0"/>
              </a:rPr>
              <a:t>eating habits</a:t>
            </a:r>
            <a:endParaRPr lang="en-US" altLang="zh-CN" sz="4800" b="1" dirty="0">
              <a:solidFill>
                <a:srgbClr val="0066FF"/>
              </a:solidFill>
              <a:cs typeface="Times New Roman" panose="02020603050405020304" pitchFamily="18" charset="0"/>
            </a:endParaRPr>
          </a:p>
          <a:p>
            <a:pPr marL="514350" indent="-514350" eaLnBrk="1" hangingPunct="1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en-US" altLang="zh-CN" sz="4800" b="1" dirty="0">
                <a:solidFill>
                  <a:srgbClr val="0066FF"/>
                </a:solidFill>
                <a:cs typeface="Times New Roman" panose="02020603050405020304" pitchFamily="18" charset="0"/>
              </a:rPr>
              <a:t>routine(</a:t>
            </a:r>
            <a:r>
              <a:rPr lang="zh-CN" altLang="en-US" sz="4800" b="1" dirty="0">
                <a:solidFill>
                  <a:srgbClr val="0066FF"/>
                </a:solidFill>
                <a:cs typeface="Times New Roman" panose="02020603050405020304" pitchFamily="18" charset="0"/>
              </a:rPr>
              <a:t>生活作息</a:t>
            </a:r>
            <a:r>
              <a:rPr lang="en-US" altLang="zh-CN" sz="4800" b="1" dirty="0">
                <a:solidFill>
                  <a:srgbClr val="0066FF"/>
                </a:solidFill>
                <a:cs typeface="Times New Roman" panose="02020603050405020304" pitchFamily="18" charset="0"/>
              </a:rPr>
              <a:t>)</a:t>
            </a:r>
            <a:endParaRPr lang="en-US" altLang="zh-CN" sz="4800" b="1" dirty="0">
              <a:solidFill>
                <a:srgbClr val="0066FF"/>
              </a:solidFill>
              <a:cs typeface="Times New Roman" panose="02020603050405020304" pitchFamily="18" charset="0"/>
            </a:endParaRPr>
          </a:p>
          <a:p>
            <a:pPr marL="514350" indent="-514350" eaLnBrk="1" hangingPunct="1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en-US" altLang="zh-CN" sz="4800" b="1" dirty="0">
                <a:solidFill>
                  <a:srgbClr val="0066FF"/>
                </a:solidFill>
                <a:cs typeface="Times New Roman" panose="02020603050405020304" pitchFamily="18" charset="0"/>
              </a:rPr>
              <a:t>fun</a:t>
            </a:r>
            <a:r>
              <a:rPr lang="en-US" altLang="zh-CN" sz="4800" b="1" dirty="0">
                <a:solidFill>
                  <a:srgbClr val="0066FF"/>
                </a:solidFill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4800" b="1" dirty="0">
                <a:solidFill>
                  <a:srgbClr val="0066FF"/>
                </a:solidFill>
                <a:cs typeface="Times New Roman" panose="02020603050405020304" pitchFamily="18" charset="0"/>
                <a:sym typeface="+mn-ea"/>
              </a:rPr>
              <a:t>娱乐</a:t>
            </a:r>
            <a:r>
              <a:rPr lang="en-US" altLang="zh-CN" sz="4800" b="1" dirty="0">
                <a:solidFill>
                  <a:srgbClr val="0066FF"/>
                </a:solidFill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4800" b="1" dirty="0">
              <a:solidFill>
                <a:srgbClr val="0066FF"/>
              </a:solidFill>
              <a:cs typeface="Times New Roman" panose="02020603050405020304" pitchFamily="18" charset="0"/>
            </a:endParaRPr>
          </a:p>
          <a:p>
            <a:pPr marL="514350" indent="-514350" eaLnBrk="1" hangingPunct="1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en-US" altLang="zh-CN" sz="4800" b="1" dirty="0">
                <a:solidFill>
                  <a:srgbClr val="0066FF"/>
                </a:solidFill>
                <a:cs typeface="Times New Roman" panose="02020603050405020304" pitchFamily="18" charset="0"/>
              </a:rPr>
              <a:t>study</a:t>
            </a:r>
            <a:endParaRPr lang="en-US" altLang="zh-CN" sz="4800" b="1" dirty="0">
              <a:solidFill>
                <a:srgbClr val="0066FF"/>
              </a:solidFill>
              <a:cs typeface="Times New Roman" panose="02020603050405020304" pitchFamily="18" charset="0"/>
            </a:endParaRPr>
          </a:p>
          <a:p>
            <a:pPr marL="514350" indent="-514350" eaLnBrk="1" hangingPunct="1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en-US" altLang="zh-CN" sz="4800" b="1" dirty="0">
                <a:solidFill>
                  <a:srgbClr val="0066FF"/>
                </a:solidFill>
                <a:cs typeface="Times New Roman" panose="02020603050405020304" pitchFamily="18" charset="0"/>
              </a:rPr>
              <a:t>others</a:t>
            </a:r>
            <a:endParaRPr lang="en-US" altLang="zh-CN" sz="4800" b="1" dirty="0">
              <a:solidFill>
                <a:srgbClr val="0066FF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58" name="Group 6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919605" y="2132965"/>
          <a:ext cx="8575040" cy="3997325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4250055"/>
                <a:gridCol w="4324985"/>
              </a:tblGrid>
              <a:tr h="5111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Activities</a:t>
                      </a:r>
                      <a:endParaRPr kumimoji="0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Days a year</a:t>
                      </a:r>
                      <a:endParaRPr kumimoji="0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</a:tr>
              <a:tr h="34861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Exercise</a:t>
                      </a:r>
                      <a:endParaRPr kumimoji="0" lang="en-US" altLang="zh-CN" sz="28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Read books</a:t>
                      </a:r>
                      <a:endParaRPr kumimoji="0" lang="en-US" altLang="zh-CN" sz="28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Watch TV for over 2 hours </a:t>
                      </a:r>
                      <a:endParaRPr kumimoji="0" lang="en-US" altLang="zh-CN" sz="28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Drink juice</a:t>
                      </a:r>
                      <a:endParaRPr kumimoji="0" lang="en-US" altLang="zh-CN" sz="28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Eat hamburgers</a:t>
                      </a:r>
                      <a:endParaRPr kumimoji="0" lang="en-US" altLang="zh-CN" sz="28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Help with housework</a:t>
                      </a:r>
                      <a:endParaRPr kumimoji="0" lang="en-US" altLang="zh-CN" sz="28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Stay up late</a:t>
                      </a:r>
                      <a:endParaRPr kumimoji="0" lang="zh-CN" altLang="en-US" sz="28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 to the dentist</a:t>
                      </a:r>
                      <a:endParaRPr kumimoji="0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365</a:t>
                      </a:r>
                      <a:endParaRPr kumimoji="0" lang="en-US" altLang="zh-CN" sz="28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365</a:t>
                      </a:r>
                      <a:endParaRPr kumimoji="0" lang="en-US" altLang="zh-CN" sz="28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320</a:t>
                      </a:r>
                      <a:endParaRPr kumimoji="0" lang="en-US" altLang="zh-CN" sz="28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210</a:t>
                      </a:r>
                      <a:endParaRPr kumimoji="0" lang="en-US" altLang="zh-CN" sz="28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</a:t>
                      </a:r>
                      <a:endParaRPr kumimoji="0" lang="en-US" altLang="zh-CN" sz="28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kumimoji="0" lang="en-US" altLang="zh-CN" sz="28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kumimoji="0" lang="en-US" altLang="zh-CN" sz="28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</a:tr>
            </a:tbl>
          </a:graphicData>
        </a:graphic>
      </p:graphicFrame>
      <p:sp>
        <p:nvSpPr>
          <p:cNvPr id="8213" name="Rectangle 12"/>
          <p:cNvSpPr>
            <a:spLocks noChangeArrowheads="1"/>
          </p:cNvSpPr>
          <p:nvPr/>
        </p:nvSpPr>
        <p:spPr bwMode="auto">
          <a:xfrm>
            <a:off x="889635" y="332740"/>
            <a:ext cx="10457815" cy="1445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sz="4000" b="1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Jane’s daily habits</a:t>
            </a:r>
            <a:endParaRPr lang="en-US" altLang="zh-CN" sz="4000" b="1" dirty="0">
              <a:solidFill>
                <a:srgbClr val="FF0000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According to the days of doing an activity, use a frequency word to describe it</a:t>
            </a:r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.</a:t>
            </a:r>
            <a:endParaRPr lang="zh-CN" altLang="en-US" b="1" dirty="0">
              <a:solidFill>
                <a:srgbClr val="0000FF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" y="260816"/>
            <a:ext cx="897582" cy="8975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25" y="3213100"/>
            <a:ext cx="1500505" cy="15227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 Box 5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183880" y="2547620"/>
            <a:ext cx="373634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every day/always</a:t>
            </a:r>
            <a:endParaRPr lang="en-US" altLang="zh-CN" sz="28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167370" y="3033395"/>
            <a:ext cx="323278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every day/always</a:t>
            </a:r>
            <a:endParaRPr lang="en-US" altLang="zh-CN" sz="28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167370" y="3463925"/>
            <a:ext cx="167259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usually</a:t>
            </a:r>
            <a:endParaRPr lang="en-US" altLang="zh-CN" sz="28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167370" y="3894455"/>
            <a:ext cx="167259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often</a:t>
            </a:r>
            <a:endParaRPr lang="en-US" altLang="zh-CN" sz="28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183880" y="4413250"/>
            <a:ext cx="231076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sometimes</a:t>
            </a:r>
            <a:endParaRPr lang="en-US" altLang="zh-CN" sz="28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8183880" y="4843780"/>
            <a:ext cx="243459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hardly ever</a:t>
            </a:r>
            <a:endParaRPr lang="en-US" altLang="zh-CN" sz="28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167370" y="5257800"/>
            <a:ext cx="243459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hardly ever</a:t>
            </a:r>
            <a:endParaRPr lang="en-US" altLang="zh-CN" sz="28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8239125" y="5688330"/>
            <a:ext cx="243459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never</a:t>
            </a:r>
            <a:endParaRPr lang="en-US" altLang="zh-CN" sz="28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Rectangle 10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49910" y="1123950"/>
            <a:ext cx="11329035" cy="4326890"/>
          </a:xfrm>
          <a:prstGeom prst="rect">
            <a:avLst/>
          </a:prstGeom>
          <a:solidFill>
            <a:srgbClr val="FDE4CF"/>
          </a:solidFill>
          <a:ln>
            <a:noFill/>
          </a:ln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b="1" dirty="0" smtClean="0">
                <a:cs typeface="Times New Roman" panose="02020603050405020304" pitchFamily="18" charset="0"/>
              </a:rPr>
              <a:t>Jane </a:t>
            </a:r>
            <a:r>
              <a:rPr lang="en-US" altLang="zh-CN" sz="2800" b="1" dirty="0">
                <a:cs typeface="Times New Roman" panose="02020603050405020304" pitchFamily="18" charset="0"/>
              </a:rPr>
              <a:t>is a</a:t>
            </a:r>
            <a:r>
              <a:rPr lang="en-US" altLang="zh-CN" sz="2800" b="1" dirty="0">
                <a:solidFill>
                  <a:srgbClr val="0000FF"/>
                </a:solidFill>
                <a:cs typeface="Times New Roman" panose="02020603050405020304" pitchFamily="18" charset="0"/>
              </a:rPr>
              <a:t> 16-year-old</a:t>
            </a:r>
            <a:r>
              <a:rPr lang="en-US" altLang="zh-CN" sz="2800" b="1" dirty="0">
                <a:cs typeface="Times New Roman" panose="02020603050405020304" pitchFamily="18" charset="0"/>
              </a:rPr>
              <a:t> high </a:t>
            </a:r>
            <a:r>
              <a:rPr lang="en-US" altLang="zh-CN" sz="2800" b="1" dirty="0" smtClean="0">
                <a:cs typeface="Times New Roman" panose="02020603050405020304" pitchFamily="18" charset="0"/>
              </a:rPr>
              <a:t>school </a:t>
            </a:r>
            <a:r>
              <a:rPr lang="en-US" altLang="zh-CN" sz="2800" b="1" dirty="0">
                <a:cs typeface="Times New Roman" panose="02020603050405020304" pitchFamily="18" charset="0"/>
              </a:rPr>
              <a:t>student in the United </a:t>
            </a:r>
            <a:r>
              <a:rPr lang="en-US" altLang="zh-CN" sz="2800" b="1" dirty="0" smtClean="0">
                <a:cs typeface="Times New Roman" panose="02020603050405020304" pitchFamily="18" charset="0"/>
              </a:rPr>
              <a:t>States</a:t>
            </a:r>
            <a:r>
              <a:rPr lang="en-US" altLang="zh-CN" sz="2800" b="1" dirty="0">
                <a:cs typeface="Times New Roman" panose="02020603050405020304" pitchFamily="18" charset="0"/>
              </a:rPr>
              <a:t>. </a:t>
            </a:r>
            <a:r>
              <a:rPr lang="en-US" altLang="zh-CN" sz="2800" b="1" i="1" dirty="0">
                <a:cs typeface="Times New Roman" panose="02020603050405020304" pitchFamily="18" charset="0"/>
              </a:rPr>
              <a:t>American Teenager </a:t>
            </a:r>
            <a:r>
              <a:rPr lang="en-US" altLang="zh-CN" sz="2800" b="1" dirty="0">
                <a:solidFill>
                  <a:srgbClr val="0000FF"/>
                </a:solidFill>
                <a:cs typeface="Times New Roman" panose="02020603050405020304" pitchFamily="18" charset="0"/>
              </a:rPr>
              <a:t>magazine</a:t>
            </a:r>
            <a:r>
              <a:rPr lang="en-US" altLang="zh-CN" sz="2800" b="1" dirty="0">
                <a:cs typeface="Times New Roman" panose="02020603050405020304" pitchFamily="18" charset="0"/>
              </a:rPr>
              <a:t> asked her </a:t>
            </a:r>
            <a:r>
              <a:rPr lang="en-US" altLang="zh-CN" sz="2800" b="1" dirty="0" smtClean="0">
                <a:cs typeface="Times New Roman" panose="02020603050405020304" pitchFamily="18" charset="0"/>
              </a:rPr>
              <a:t>about </a:t>
            </a:r>
            <a:r>
              <a:rPr lang="en-US" altLang="zh-CN" sz="2800" b="1" dirty="0">
                <a:cs typeface="Times New Roman" panose="02020603050405020304" pitchFamily="18" charset="0"/>
              </a:rPr>
              <a:t>her habits. </a:t>
            </a:r>
            <a:r>
              <a:rPr lang="en-US" altLang="zh-CN" sz="2800" b="1" u="sng" dirty="0">
                <a:solidFill>
                  <a:srgbClr val="FF0000"/>
                </a:solidFill>
                <a:cs typeface="Times New Roman" panose="02020603050405020304" pitchFamily="18" charset="0"/>
              </a:rPr>
              <a:t>Jane has a lot of good habits.</a:t>
            </a:r>
            <a:r>
              <a:rPr lang="en-US" altLang="zh-CN" sz="2800" b="1" dirty="0">
                <a:cs typeface="Times New Roman" panose="02020603050405020304" pitchFamily="18" charset="0"/>
              </a:rPr>
              <a:t> She</a:t>
            </a:r>
            <a:r>
              <a:rPr lang="en-US" altLang="zh-CN" sz="2800" b="1" u="sng" dirty="0">
                <a:cs typeface="Times New Roman" panose="02020603050405020304" pitchFamily="18" charset="0"/>
              </a:rPr>
              <a:t> </a:t>
            </a:r>
            <a:r>
              <a:rPr lang="en-US" altLang="zh-CN" sz="2800" b="1" u="sng" dirty="0">
                <a:solidFill>
                  <a:schemeClr val="tx1"/>
                </a:solidFill>
                <a:cs typeface="Times New Roman" panose="02020603050405020304" pitchFamily="18" charset="0"/>
              </a:rPr>
              <a:t>always </a:t>
            </a:r>
            <a:r>
              <a:rPr lang="en-US" altLang="zh-CN" sz="2800" b="1" dirty="0">
                <a:cs typeface="Times New Roman" panose="02020603050405020304" pitchFamily="18" charset="0"/>
              </a:rPr>
              <a:t> exercises and she reads books __________. Also, she ________ drinks juice and she ____________ stays up late. </a:t>
            </a:r>
            <a:r>
              <a:rPr lang="en-US" altLang="zh-CN" sz="2800" b="1" u="sng" dirty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However, she has some bad habits, too.</a:t>
            </a: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b="1" dirty="0">
                <a:cs typeface="Times New Roman" panose="02020603050405020304" pitchFamily="18" charset="0"/>
                <a:sym typeface="+mn-ea"/>
              </a:rPr>
              <a:t>She _________ watches TV</a:t>
            </a:r>
            <a:r>
              <a:rPr lang="en-US" altLang="zh-CN" sz="2800" b="1" dirty="0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 for more than two hours</a:t>
            </a:r>
            <a:r>
              <a:rPr lang="en-US" altLang="zh-CN" sz="2800" b="1" dirty="0">
                <a:cs typeface="Times New Roman" panose="02020603050405020304" pitchFamily="18" charset="0"/>
                <a:sym typeface="+mn-ea"/>
              </a:rPr>
              <a:t> a day, and she __________ eats hamburgers. Her parents are not very happy because she </a:t>
            </a:r>
            <a:r>
              <a:rPr lang="en-US" altLang="zh-CN" sz="2800" b="1" dirty="0" smtClean="0">
                <a:cs typeface="Times New Roman" panose="02020603050405020304" pitchFamily="18" charset="0"/>
                <a:sym typeface="+mn-ea"/>
              </a:rPr>
              <a:t>___________ </a:t>
            </a:r>
            <a:r>
              <a:rPr lang="en-US" altLang="zh-CN" sz="2800" b="1" dirty="0">
                <a:cs typeface="Times New Roman" panose="02020603050405020304" pitchFamily="18" charset="0"/>
                <a:sym typeface="+mn-ea"/>
              </a:rPr>
              <a:t>helps with housework and she __________ </a:t>
            </a:r>
            <a:r>
              <a:rPr lang="en-US" altLang="zh-CN" sz="2800" b="1" dirty="0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goes to the dentist for teeth cleaning</a:t>
            </a:r>
            <a:r>
              <a:rPr lang="en-US" altLang="zh-CN" sz="2800" b="1" dirty="0">
                <a:cs typeface="Times New Roman" panose="02020603050405020304" pitchFamily="18" charset="0"/>
                <a:sym typeface="+mn-ea"/>
              </a:rPr>
              <a:t>. </a:t>
            </a:r>
            <a:r>
              <a:rPr lang="en-US" altLang="zh-CN" sz="2800" b="1" dirty="0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She says she is afraid!</a:t>
            </a:r>
            <a:endParaRPr lang="en-US" altLang="zh-CN" sz="2800" b="1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cs typeface="Times New Roman" panose="02020603050405020304" pitchFamily="18" charset="0"/>
              </a:rPr>
              <a:t> </a:t>
            </a:r>
            <a:endParaRPr lang="en-US" altLang="zh-CN" sz="2800" b="1" dirty="0">
              <a:cs typeface="Times New Roman" panose="02020603050405020304" pitchFamily="18" charset="0"/>
            </a:endParaRPr>
          </a:p>
        </p:txBody>
      </p:sp>
      <p:sp>
        <p:nvSpPr>
          <p:cNvPr id="6148" name="Text Box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67715" y="2637155"/>
            <a:ext cx="105346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chemeClr val="tx1"/>
                </a:solidFill>
                <a:cs typeface="Times New Roman" panose="02020603050405020304" pitchFamily="18" charset="0"/>
              </a:rPr>
              <a:t>often</a:t>
            </a:r>
            <a:endParaRPr lang="en-US" altLang="zh-CN" sz="2800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6149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261985" y="2132965"/>
            <a:ext cx="180213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chemeClr val="tx1"/>
                </a:solidFill>
                <a:cs typeface="Times New Roman" panose="02020603050405020304" pitchFamily="18" charset="0"/>
              </a:rPr>
              <a:t>every day</a:t>
            </a:r>
            <a:endParaRPr lang="en-US" altLang="zh-CN" sz="2800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6150" name="Text Box 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75910" y="2654935"/>
            <a:ext cx="199009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chemeClr val="tx1"/>
                </a:solidFill>
                <a:cs typeface="Times New Roman" panose="02020603050405020304" pitchFamily="18" charset="0"/>
              </a:rPr>
              <a:t>hardly ever</a:t>
            </a:r>
            <a:endParaRPr lang="en-US" altLang="zh-CN" sz="2800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160099" y="3069796"/>
            <a:ext cx="1763712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</a:rPr>
              <a:t>usually</a:t>
            </a:r>
            <a:endParaRPr lang="en-US" altLang="zh-CN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Text Box 9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719900" y="3573125"/>
            <a:ext cx="2520950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</a:rPr>
              <a:t>sometimes</a:t>
            </a:r>
            <a:endParaRPr lang="en-US" altLang="zh-CN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224298" y="4077583"/>
            <a:ext cx="2339975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</a:rPr>
              <a:t>hardly ever</a:t>
            </a:r>
            <a:endParaRPr lang="en-US" altLang="zh-CN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39664" y="4580875"/>
            <a:ext cx="1439862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</a:rPr>
              <a:t>never</a:t>
            </a:r>
            <a:endParaRPr lang="en-US" altLang="zh-CN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8213" name="Rectangle 12"/>
          <p:cNvSpPr>
            <a:spLocks noChangeArrowheads="1"/>
          </p:cNvSpPr>
          <p:nvPr/>
        </p:nvSpPr>
        <p:spPr bwMode="auto">
          <a:xfrm>
            <a:off x="759460" y="-169545"/>
            <a:ext cx="11118850" cy="1445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sz="4000" b="1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Jane’s daily habits</a:t>
            </a:r>
            <a:endParaRPr lang="en-US" altLang="zh-CN" sz="4000" b="1" dirty="0">
              <a:solidFill>
                <a:srgbClr val="FF0000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sz="2800" b="1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Look at the </a:t>
            </a:r>
            <a:r>
              <a:rPr lang="en-US" altLang="zh-CN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information </a:t>
            </a:r>
            <a:r>
              <a:rPr lang="en-US" altLang="zh-CN" sz="2800" b="1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in the </a:t>
            </a:r>
            <a:r>
              <a:rPr lang="en-US" altLang="zh-CN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chart and complete the report.</a:t>
            </a:r>
            <a:endParaRPr lang="en-US" altLang="zh-CN" sz="2800" b="1" dirty="0" smtClean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" y="-26670"/>
            <a:ext cx="853440" cy="897890"/>
          </a:xfrm>
          <a:prstGeom prst="rect">
            <a:avLst/>
          </a:prstGeom>
        </p:spPr>
      </p:pic>
      <p:sp>
        <p:nvSpPr>
          <p:cNvPr id="4" name="Text Box 5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854450" y="5517515"/>
            <a:ext cx="180213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00B050"/>
                </a:solidFill>
                <a:cs typeface="Times New Roman" panose="02020603050405020304" pitchFamily="18" charset="0"/>
              </a:rPr>
              <a:t>Beginning</a:t>
            </a:r>
            <a:endParaRPr lang="en-US" altLang="zh-CN" sz="2800" b="1" dirty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00B050"/>
                </a:solidFill>
                <a:cs typeface="Times New Roman" panose="02020603050405020304" pitchFamily="18" charset="0"/>
              </a:rPr>
              <a:t>引出话题</a:t>
            </a:r>
            <a:endParaRPr lang="zh-CN" altLang="en-US" sz="2800" b="1" dirty="0">
              <a:solidFill>
                <a:srgbClr val="00B050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134100" y="5501005"/>
            <a:ext cx="180213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00B050"/>
                </a:solidFill>
                <a:cs typeface="Times New Roman" panose="02020603050405020304" pitchFamily="18" charset="0"/>
              </a:rPr>
              <a:t>   Body</a:t>
            </a:r>
            <a:endParaRPr lang="en-US" altLang="zh-CN" sz="2800" b="1" dirty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00B050"/>
                </a:solidFill>
                <a:cs typeface="Times New Roman" panose="02020603050405020304" pitchFamily="18" charset="0"/>
              </a:rPr>
              <a:t>日常习惯</a:t>
            </a:r>
            <a:endParaRPr lang="zh-CN" altLang="en-US" sz="2800" b="1" dirty="0">
              <a:solidFill>
                <a:srgbClr val="00B05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/>
      <p:bldP spid="6149" grpId="0"/>
      <p:bldP spid="6150" grpId="0"/>
      <p:bldP spid="6" grpId="0"/>
      <p:bldP spid="7" grpId="0"/>
      <p:bldP spid="8" grpId="0"/>
      <p:bldP spid="9" grpId="0"/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93" name="Group 29"/>
          <p:cNvGraphicFramePr>
            <a:graphicFrameLocks noGrp="1"/>
          </p:cNvGraphicFramePr>
          <p:nvPr/>
        </p:nvGraphicFramePr>
        <p:xfrm>
          <a:off x="1448966" y="2582870"/>
          <a:ext cx="9037687" cy="386080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1808252"/>
                <a:gridCol w="3500120"/>
                <a:gridCol w="3729315"/>
              </a:tblGrid>
              <a:tr h="8223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Activities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How often?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</a:tr>
              <a:tr h="3038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algn="ctr" defTabSz="914400" rtl="0" eaLnBrk="1" fontAlgn="base" latinLnBrk="0" hangingPunct="1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Good habits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</a:tr>
            </a:tbl>
          </a:graphicData>
        </a:graphic>
      </p:graphicFrame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7500864" y="3551952"/>
            <a:ext cx="233997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b="1" dirty="0">
                <a:solidFill>
                  <a:srgbClr val="FF0000"/>
                </a:solidFill>
              </a:rPr>
              <a:t>every day</a:t>
            </a:r>
            <a:endParaRPr kumimoji="1"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7174" name="Text Box 6"/>
          <p:cNvSpPr txBox="1">
            <a:spLocks noChangeArrowheads="1"/>
          </p:cNvSpPr>
          <p:nvPr/>
        </p:nvSpPr>
        <p:spPr bwMode="auto">
          <a:xfrm>
            <a:off x="7752480" y="4088027"/>
            <a:ext cx="2376487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b="1" dirty="0">
                <a:solidFill>
                  <a:srgbClr val="FF0000"/>
                </a:solidFill>
              </a:rPr>
              <a:t>always</a:t>
            </a:r>
            <a:endParaRPr kumimoji="1"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7536582" y="4656780"/>
            <a:ext cx="2808287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every day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7968381" y="5794286"/>
            <a:ext cx="1944687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never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7500864" y="5270859"/>
            <a:ext cx="2879725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every day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0"/>
            <a:ext cx="748665" cy="748665"/>
          </a:xfrm>
          <a:prstGeom prst="rect">
            <a:avLst/>
          </a:prstGeom>
        </p:spPr>
      </p:pic>
      <p:sp>
        <p:nvSpPr>
          <p:cNvPr id="4100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03580" y="59690"/>
            <a:ext cx="9714230" cy="632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Complete the chart with your own information</a:t>
            </a:r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</a:rPr>
              <a:t>.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44215" y="3429000"/>
            <a:ext cx="3528695" cy="2970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b="1" dirty="0" smtClean="0">
                <a:ln>
                  <a:noFill/>
                </a:ln>
                <a:effectLst/>
                <a:cs typeface="Times New Roman" panose="02020603050405020304" pitchFamily="18" charset="0"/>
                <a:sym typeface="+mn-ea"/>
              </a:rPr>
              <a:t>Exercise</a:t>
            </a:r>
            <a:endParaRPr kumimoji="0" lang="en-US" altLang="zh-CN" sz="3200" b="1" u="none" strike="noStrike" cap="none" normalizeH="0" baseline="0" dirty="0" smtClean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b="1" dirty="0" smtClean="0">
                <a:ln>
                  <a:noFill/>
                </a:ln>
                <a:effectLst/>
                <a:cs typeface="Times New Roman" panose="02020603050405020304" pitchFamily="18" charset="0"/>
                <a:sym typeface="+mn-ea"/>
              </a:rPr>
              <a:t>Read books</a:t>
            </a:r>
            <a:endParaRPr lang="en-US" altLang="zh-CN" b="1" dirty="0" smtClean="0">
              <a:ln>
                <a:noFill/>
              </a:ln>
              <a:effectLst/>
              <a:cs typeface="Times New Roman" panose="02020603050405020304" pitchFamily="18" charset="0"/>
              <a:sym typeface="+mn-ea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 smtClean="0">
                <a:ln>
                  <a:noFill/>
                </a:ln>
                <a:effectLst/>
                <a:cs typeface="Times New Roman" panose="02020603050405020304" pitchFamily="18" charset="0"/>
                <a:sym typeface="+mn-ea"/>
              </a:rPr>
              <a:t>Eat fruit/vegetables</a:t>
            </a:r>
            <a:endParaRPr kumimoji="0" lang="en-US" altLang="zh-CN" sz="2800" b="1" u="none" strike="noStrike" cap="none" normalizeH="0" baseline="0" dirty="0" smtClean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b="1" dirty="0" smtClean="0">
                <a:ln>
                  <a:noFill/>
                </a:ln>
                <a:effectLst/>
                <a:cs typeface="Times New Roman" panose="02020603050405020304" pitchFamily="18" charset="0"/>
                <a:sym typeface="+mn-ea"/>
              </a:rPr>
              <a:t>Drink milk/juice</a:t>
            </a:r>
            <a:endParaRPr kumimoji="0" lang="en-US" altLang="zh-CN" sz="3200" b="1" u="none" strike="noStrike" cap="none" normalizeH="0" baseline="0" dirty="0" smtClean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b="1" dirty="0" smtClean="0">
                <a:ln>
                  <a:noFill/>
                </a:ln>
                <a:effectLst/>
                <a:cs typeface="Times New Roman" panose="02020603050405020304" pitchFamily="18" charset="0"/>
                <a:sym typeface="+mn-ea"/>
              </a:rPr>
              <a:t>Stay up late</a:t>
            </a:r>
            <a:endParaRPr lang="en-US" altLang="zh-CN" b="1" dirty="0" smtClean="0">
              <a:ln>
                <a:noFill/>
              </a:ln>
              <a:effectLst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880100" y="2536825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 dirty="0">
                <a:cs typeface="Times New Roman" panose="02020603050405020304" pitchFamily="18" charset="0"/>
                <a:sym typeface="+mn-ea"/>
              </a:rPr>
              <a:t> </a:t>
            </a:r>
            <a:endParaRPr lang="en-US" altLang="zh-CN" sz="2800" b="1" dirty="0"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5885" y="513080"/>
            <a:ext cx="12056110" cy="19862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26670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sz="2800" b="1" dirty="0" smtClean="0">
                <a:ln>
                  <a:noFill/>
                </a:ln>
                <a:solidFill>
                  <a:srgbClr val="CC00FF"/>
                </a:solidFill>
                <a:effectLst/>
                <a:cs typeface="Times New Roman" panose="02020603050405020304" pitchFamily="18" charset="0"/>
                <a:sym typeface="+mn-ea"/>
              </a:rPr>
              <a:t>引出话题</a:t>
            </a:r>
            <a:endParaRPr kumimoji="0" lang="zh-CN" sz="2800" b="1" i="0" u="none" strike="noStrike" cap="none" normalizeH="0" baseline="0" dirty="0" smtClean="0">
              <a:ln>
                <a:noFill/>
              </a:ln>
              <a:solidFill>
                <a:srgbClr val="CC00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 smtClean="0">
                <a:ln>
                  <a:noFill/>
                </a:ln>
                <a:solidFill>
                  <a:srgbClr val="000000"/>
                </a:solidFill>
                <a:effectLst/>
                <a:cs typeface="Times New Roman" panose="02020603050405020304" pitchFamily="18" charset="0"/>
                <a:sym typeface="+mn-ea"/>
              </a:rPr>
              <a:t> I am a middle school student. I want to tell you about some of my habits here.</a:t>
            </a:r>
            <a:endParaRPr lang="en-US" altLang="zh-CN" sz="2800" b="1" dirty="0" smtClean="0">
              <a:ln>
                <a:noFill/>
              </a:ln>
              <a:solidFill>
                <a:srgbClr val="000000"/>
              </a:solidFill>
              <a:effectLst/>
              <a:cs typeface="Times New Roman" panose="02020603050405020304" pitchFamily="18" charset="0"/>
              <a:sym typeface="+mn-ea"/>
            </a:endParaRPr>
          </a:p>
          <a:p>
            <a:pPr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 smtClean="0">
                <a:ln>
                  <a:noFill/>
                </a:ln>
                <a:solidFill>
                  <a:srgbClr val="CC00FF"/>
                </a:solidFill>
                <a:effectLst/>
                <a:cs typeface="Times New Roman" panose="02020603050405020304" pitchFamily="18" charset="0"/>
                <a:sym typeface="+mn-ea"/>
              </a:rPr>
              <a:t>   </a:t>
            </a:r>
            <a:r>
              <a:rPr lang="zh-CN" altLang="en-US" sz="2800" b="1" dirty="0" smtClean="0">
                <a:ln>
                  <a:noFill/>
                </a:ln>
                <a:solidFill>
                  <a:srgbClr val="CC00FF"/>
                </a:solidFill>
                <a:effectLst/>
                <a:cs typeface="Times New Roman" panose="02020603050405020304" pitchFamily="18" charset="0"/>
                <a:sym typeface="+mn-ea"/>
              </a:rPr>
              <a:t>介绍“我”的好习惯</a:t>
            </a:r>
            <a:endParaRPr lang="zh-CN" altLang="en-US" sz="2800" b="1" dirty="0" smtClean="0">
              <a:ln>
                <a:noFill/>
              </a:ln>
              <a:solidFill>
                <a:srgbClr val="CC00FF"/>
              </a:solidFill>
              <a:effectLst/>
              <a:cs typeface="Times New Roman" panose="02020603050405020304" pitchFamily="18" charset="0"/>
              <a:sym typeface="+mn-ea"/>
            </a:endParaRPr>
          </a:p>
          <a:p>
            <a:pPr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cs typeface="Times New Roman" panose="02020603050405020304" pitchFamily="18" charset="0"/>
                <a:sym typeface="+mn-ea"/>
              </a:rPr>
              <a:t>I have a lot of good habits.</a:t>
            </a:r>
            <a:endParaRPr lang="en-US" altLang="zh-CN" sz="2800" b="1" dirty="0" smtClean="0">
              <a:ln>
                <a:noFill/>
              </a:ln>
              <a:solidFill>
                <a:srgbClr val="000000"/>
              </a:solidFill>
              <a:effectLst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408160" y="116840"/>
            <a:ext cx="3048000" cy="632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26670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b="1" dirty="0" smtClean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cs typeface="Times New Roman" panose="02020603050405020304" pitchFamily="18" charset="0"/>
                <a:sym typeface="+mn-ea"/>
              </a:rPr>
              <a:t>【</a:t>
            </a:r>
            <a:r>
              <a:rPr lang="zh-CN" b="1" dirty="0" smtClean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cs typeface="Times New Roman" panose="02020603050405020304" pitchFamily="18" charset="0"/>
                <a:sym typeface="+mn-ea"/>
              </a:rPr>
              <a:t>谋篇布局</a:t>
            </a:r>
            <a:r>
              <a:rPr lang="zh-CN" altLang="zh-CN" b="1" dirty="0" smtClean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cs typeface="Times New Roman" panose="02020603050405020304" pitchFamily="18" charset="0"/>
                <a:sym typeface="+mn-ea"/>
              </a:rPr>
              <a:t>】</a:t>
            </a:r>
            <a:endParaRPr lang="zh-CN" altLang="zh-CN" b="1" dirty="0" smtClean="0">
              <a:ln>
                <a:noFill/>
              </a:ln>
              <a:solidFill>
                <a:srgbClr val="0000FF"/>
              </a:solidFill>
              <a:effectLst/>
              <a:highlight>
                <a:srgbClr val="FFFF00"/>
              </a:highlight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autoUpdateAnimBg="0"/>
      <p:bldP spid="7174" grpId="0" autoUpdateAnimBg="0"/>
      <p:bldP spid="7" grpId="0" autoUpdateAnimBg="0"/>
      <p:bldP spid="8" grpId="0" autoUpdateAnimBg="0"/>
      <p:bldP spid="9" grpId="0" autoUpdateAnimBg="0"/>
      <p:bldP spid="4" grpId="0"/>
      <p:bldP spid="6" grpId="1"/>
    </p:bldLst>
  </p:timing>
</p:sld>
</file>

<file path=ppt/tags/tag1.xml><?xml version="1.0" encoding="utf-8"?>
<p:tagLst xmlns:p="http://schemas.openxmlformats.org/presentationml/2006/main">
  <p:tag name="TABLE_ENDDRAG_ORIGIN_RECT" val="675*314"/>
  <p:tag name="TABLE_ENDDRAG_RECT" val="9*167*675*314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TABLE_ENDDRAG_ORIGIN_RECT" val="495*278"/>
  <p:tag name="TABLE_ENDDRAG_RECT" val="377*122*495*278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TABLE_ENDDRAG_ORIGIN_RECT" val="495*278"/>
  <p:tag name="TABLE_ENDDRAG_RECT" val="377*122*495*278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COMMONDATA" val="eyJoZGlkIjoiNDM4NDRhZjIyZDUyMzExNjg0NmQ2NTc2MzhlMmQ2ZTYifQ==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15085</Words>
  <Application>WPS 演示</Application>
  <PresentationFormat>宽屏</PresentationFormat>
  <Paragraphs>747</Paragraphs>
  <Slides>55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3" baseType="lpstr">
      <vt:lpstr>Arial</vt:lpstr>
      <vt:lpstr>宋体</vt:lpstr>
      <vt:lpstr>Wingdings</vt:lpstr>
      <vt:lpstr>Times New Roman</vt:lpstr>
      <vt:lpstr>Calibri</vt:lpstr>
      <vt:lpstr>微软雅黑</vt:lpstr>
      <vt:lpstr>Arial Unicode MS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Tina’s Good/Healthy Habits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Administrator</cp:lastModifiedBy>
  <cp:revision>273</cp:revision>
  <dcterms:created xsi:type="dcterms:W3CDTF">2013-03-17T02:35:00Z</dcterms:created>
  <dcterms:modified xsi:type="dcterms:W3CDTF">2024-09-23T01:25:42Z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67A3C1C38064478DAD051357AB926AAE_12</vt:lpwstr>
  </property>
  <property fmtid="{D5CDD505-2E9C-101B-9397-08002B2CF9AE}" pid="3" name="KSOProductBuildVer">
    <vt:lpwstr>2052-12.1.0.17440</vt:lpwstr>
  </property>
</Properties>
</file>